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2"/>
  </p:notesMasterIdLst>
  <p:sldIdLst>
    <p:sldId id="275" r:id="rId6"/>
    <p:sldId id="258" r:id="rId7"/>
    <p:sldId id="256" r:id="rId8"/>
    <p:sldId id="257" r:id="rId9"/>
    <p:sldId id="259" r:id="rId10"/>
    <p:sldId id="260" r:id="rId11"/>
    <p:sldId id="261" r:id="rId12"/>
    <p:sldId id="262" r:id="rId13"/>
    <p:sldId id="263" r:id="rId14"/>
    <p:sldId id="264" r:id="rId15"/>
    <p:sldId id="265" r:id="rId16"/>
    <p:sldId id="266" r:id="rId17"/>
    <p:sldId id="267" r:id="rId18"/>
    <p:sldId id="269" r:id="rId19"/>
    <p:sldId id="270" r:id="rId20"/>
    <p:sldId id="271"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B6440A-8E9E-4765-8BBA-0E00DBA0A33A}" v="18" dt="2020-12-16T14:30:56.496"/>
    <p1510:client id="{A80BE77E-4128-4180-73D1-073864FC9DA3}" v="30" dt="2020-12-16T13:34:30.990"/>
    <p1510:client id="{D52CCF21-4F7A-AE2A-59EB-9EDBBEED6E1E}" v="1" dt="2020-12-16T14:38:07.5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864" autoAdjust="0"/>
  </p:normalViewPr>
  <p:slideViewPr>
    <p:cSldViewPr snapToGrid="0">
      <p:cViewPr varScale="1">
        <p:scale>
          <a:sx n="40" d="100"/>
          <a:sy n="40" d="100"/>
        </p:scale>
        <p:origin x="166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jolein Onnink" userId="S::monnink@robertcoppes.nl::a29c2d3c-8b2c-47a1-b317-fad1e2e293ff" providerId="AD" clId="Web-{D52CCF21-4F7A-AE2A-59EB-9EDBBEED6E1E}"/>
    <pc:docChg chg="modSld">
      <pc:chgData name="Marjolein Onnink" userId="S::monnink@robertcoppes.nl::a29c2d3c-8b2c-47a1-b317-fad1e2e293ff" providerId="AD" clId="Web-{D52CCF21-4F7A-AE2A-59EB-9EDBBEED6E1E}" dt="2020-12-16T14:38:03.306" v="63"/>
      <pc:docMkLst>
        <pc:docMk/>
      </pc:docMkLst>
      <pc:sldChg chg="modNotes">
        <pc:chgData name="Marjolein Onnink" userId="S::monnink@robertcoppes.nl::a29c2d3c-8b2c-47a1-b317-fad1e2e293ff" providerId="AD" clId="Web-{D52CCF21-4F7A-AE2A-59EB-9EDBBEED6E1E}" dt="2020-12-16T14:38:03.306" v="63"/>
        <pc:sldMkLst>
          <pc:docMk/>
          <pc:sldMk cId="1825322233" sldId="275"/>
        </pc:sldMkLst>
      </pc:sldChg>
    </pc:docChg>
  </pc:docChgLst>
  <pc:docChgLst>
    <pc:chgData name="Marjolein Onnink" userId="S::monnink@robertcoppes.nl::a29c2d3c-8b2c-47a1-b317-fad1e2e293ff" providerId="AD" clId="Web-{A80BE77E-4128-4180-73D1-073864FC9DA3}"/>
    <pc:docChg chg="modSld">
      <pc:chgData name="Marjolein Onnink" userId="S::monnink@robertcoppes.nl::a29c2d3c-8b2c-47a1-b317-fad1e2e293ff" providerId="AD" clId="Web-{A80BE77E-4128-4180-73D1-073864FC9DA3}" dt="2020-12-16T13:34:30.990" v="28" actId="1076"/>
      <pc:docMkLst>
        <pc:docMk/>
      </pc:docMkLst>
      <pc:sldChg chg="modSp">
        <pc:chgData name="Marjolein Onnink" userId="S::monnink@robertcoppes.nl::a29c2d3c-8b2c-47a1-b317-fad1e2e293ff" providerId="AD" clId="Web-{A80BE77E-4128-4180-73D1-073864FC9DA3}" dt="2020-12-16T13:34:30.990" v="28" actId="1076"/>
        <pc:sldMkLst>
          <pc:docMk/>
          <pc:sldMk cId="1274983201" sldId="258"/>
        </pc:sldMkLst>
        <pc:spChg chg="mod">
          <ac:chgData name="Marjolein Onnink" userId="S::monnink@robertcoppes.nl::a29c2d3c-8b2c-47a1-b317-fad1e2e293ff" providerId="AD" clId="Web-{A80BE77E-4128-4180-73D1-073864FC9DA3}" dt="2020-12-16T13:34:22.646" v="25" actId="20577"/>
          <ac:spMkLst>
            <pc:docMk/>
            <pc:sldMk cId="1274983201" sldId="258"/>
            <ac:spMk id="5" creationId="{73BD0FC0-3F62-4B17-89EA-8ED2ED9E4B52}"/>
          </ac:spMkLst>
        </pc:spChg>
        <pc:picChg chg="mod">
          <ac:chgData name="Marjolein Onnink" userId="S::monnink@robertcoppes.nl::a29c2d3c-8b2c-47a1-b317-fad1e2e293ff" providerId="AD" clId="Web-{A80BE77E-4128-4180-73D1-073864FC9DA3}" dt="2020-12-16T13:34:30.990" v="28" actId="1076"/>
          <ac:picMkLst>
            <pc:docMk/>
            <pc:sldMk cId="1274983201" sldId="258"/>
            <ac:picMk id="3" creationId="{577C3D10-BB4F-4D28-8415-192A275B9AB1}"/>
          </ac:picMkLst>
        </pc:picChg>
      </pc:sldChg>
    </pc:docChg>
  </pc:docChgLst>
  <pc:docChgLst>
    <pc:chgData name="Marjolein Onnink" userId="a29c2d3c-8b2c-47a1-b317-fad1e2e293ff" providerId="ADAL" clId="{64B6440A-8E9E-4765-8BBA-0E00DBA0A33A}"/>
    <pc:docChg chg="custSel addSld delSld modSld">
      <pc:chgData name="Marjolein Onnink" userId="a29c2d3c-8b2c-47a1-b317-fad1e2e293ff" providerId="ADAL" clId="{64B6440A-8E9E-4765-8BBA-0E00DBA0A33A}" dt="2020-12-16T14:32:09.049" v="681" actId="20577"/>
      <pc:docMkLst>
        <pc:docMk/>
      </pc:docMkLst>
      <pc:sldChg chg="delSp modSp mod delAnim modNotesTx">
        <pc:chgData name="Marjolein Onnink" userId="a29c2d3c-8b2c-47a1-b317-fad1e2e293ff" providerId="ADAL" clId="{64B6440A-8E9E-4765-8BBA-0E00DBA0A33A}" dt="2020-12-16T13:53:21.791" v="233" actId="1076"/>
        <pc:sldMkLst>
          <pc:docMk/>
          <pc:sldMk cId="2075464491" sldId="256"/>
        </pc:sldMkLst>
        <pc:spChg chg="mod">
          <ac:chgData name="Marjolein Onnink" userId="a29c2d3c-8b2c-47a1-b317-fad1e2e293ff" providerId="ADAL" clId="{64B6440A-8E9E-4765-8BBA-0E00DBA0A33A}" dt="2020-12-16T13:41:36.838" v="25" actId="20577"/>
          <ac:spMkLst>
            <pc:docMk/>
            <pc:sldMk cId="2075464491" sldId="256"/>
            <ac:spMk id="5" creationId="{A3C33D6E-D2CC-4584-B148-9571630487E0}"/>
          </ac:spMkLst>
        </pc:spChg>
        <pc:picChg chg="del">
          <ac:chgData name="Marjolein Onnink" userId="a29c2d3c-8b2c-47a1-b317-fad1e2e293ff" providerId="ADAL" clId="{64B6440A-8E9E-4765-8BBA-0E00DBA0A33A}" dt="2020-12-16T13:42:03.424" v="49" actId="478"/>
          <ac:picMkLst>
            <pc:docMk/>
            <pc:sldMk cId="2075464491" sldId="256"/>
            <ac:picMk id="2" creationId="{48670E67-C33D-4429-9F22-86D136AC84D3}"/>
          </ac:picMkLst>
        </pc:picChg>
        <pc:picChg chg="mod">
          <ac:chgData name="Marjolein Onnink" userId="a29c2d3c-8b2c-47a1-b317-fad1e2e293ff" providerId="ADAL" clId="{64B6440A-8E9E-4765-8BBA-0E00DBA0A33A}" dt="2020-12-16T13:53:21.791" v="233" actId="1076"/>
          <ac:picMkLst>
            <pc:docMk/>
            <pc:sldMk cId="2075464491" sldId="256"/>
            <ac:picMk id="3" creationId="{5A1A3183-805E-4102-8CD9-3B570C2809A6}"/>
          </ac:picMkLst>
        </pc:picChg>
      </pc:sldChg>
      <pc:sldChg chg="delSp modSp mod delAnim modNotesTx">
        <pc:chgData name="Marjolein Onnink" userId="a29c2d3c-8b2c-47a1-b317-fad1e2e293ff" providerId="ADAL" clId="{64B6440A-8E9E-4765-8BBA-0E00DBA0A33A}" dt="2020-12-16T13:52:54.900" v="232" actId="20577"/>
        <pc:sldMkLst>
          <pc:docMk/>
          <pc:sldMk cId="283913042" sldId="257"/>
        </pc:sldMkLst>
        <pc:picChg chg="del">
          <ac:chgData name="Marjolein Onnink" userId="a29c2d3c-8b2c-47a1-b317-fad1e2e293ff" providerId="ADAL" clId="{64B6440A-8E9E-4765-8BBA-0E00DBA0A33A}" dt="2020-12-16T13:52:31.730" v="221" actId="478"/>
          <ac:picMkLst>
            <pc:docMk/>
            <pc:sldMk cId="283913042" sldId="257"/>
            <ac:picMk id="4" creationId="{C2EF5BEE-1409-4DEA-A855-1068C3A405E6}"/>
          </ac:picMkLst>
        </pc:picChg>
        <pc:picChg chg="mod">
          <ac:chgData name="Marjolein Onnink" userId="a29c2d3c-8b2c-47a1-b317-fad1e2e293ff" providerId="ADAL" clId="{64B6440A-8E9E-4765-8BBA-0E00DBA0A33A}" dt="2020-12-16T13:52:42.842" v="224" actId="1076"/>
          <ac:picMkLst>
            <pc:docMk/>
            <pc:sldMk cId="283913042" sldId="257"/>
            <ac:picMk id="5" creationId="{7FF2394E-3C94-4E0B-BD8D-3873F689E27B}"/>
          </ac:picMkLst>
        </pc:picChg>
      </pc:sldChg>
      <pc:sldChg chg="delSp modSp mod delAnim">
        <pc:chgData name="Marjolein Onnink" userId="a29c2d3c-8b2c-47a1-b317-fad1e2e293ff" providerId="ADAL" clId="{64B6440A-8E9E-4765-8BBA-0E00DBA0A33A}" dt="2020-12-16T13:53:29.229" v="234" actId="1076"/>
        <pc:sldMkLst>
          <pc:docMk/>
          <pc:sldMk cId="1274983201" sldId="258"/>
        </pc:sldMkLst>
        <pc:picChg chg="del">
          <ac:chgData name="Marjolein Onnink" userId="a29c2d3c-8b2c-47a1-b317-fad1e2e293ff" providerId="ADAL" clId="{64B6440A-8E9E-4765-8BBA-0E00DBA0A33A}" dt="2020-12-16T13:36:46.154" v="0" actId="478"/>
          <ac:picMkLst>
            <pc:docMk/>
            <pc:sldMk cId="1274983201" sldId="258"/>
            <ac:picMk id="2" creationId="{26FE8437-E16B-41F4-89B9-6D4728666E5D}"/>
          </ac:picMkLst>
        </pc:picChg>
        <pc:picChg chg="del">
          <ac:chgData name="Marjolein Onnink" userId="a29c2d3c-8b2c-47a1-b317-fad1e2e293ff" providerId="ADAL" clId="{64B6440A-8E9E-4765-8BBA-0E00DBA0A33A}" dt="2020-12-16T13:40:35.615" v="1" actId="478"/>
          <ac:picMkLst>
            <pc:docMk/>
            <pc:sldMk cId="1274983201" sldId="258"/>
            <ac:picMk id="3" creationId="{577C3D10-BB4F-4D28-8415-192A275B9AB1}"/>
          </ac:picMkLst>
        </pc:picChg>
        <pc:picChg chg="mod">
          <ac:chgData name="Marjolein Onnink" userId="a29c2d3c-8b2c-47a1-b317-fad1e2e293ff" providerId="ADAL" clId="{64B6440A-8E9E-4765-8BBA-0E00DBA0A33A}" dt="2020-12-16T13:53:29.229" v="234" actId="1076"/>
          <ac:picMkLst>
            <pc:docMk/>
            <pc:sldMk cId="1274983201" sldId="258"/>
            <ac:picMk id="6" creationId="{23156E41-DC48-4552-B429-F884A7A5B4BA}"/>
          </ac:picMkLst>
        </pc:picChg>
      </pc:sldChg>
      <pc:sldChg chg="delSp modSp mod delAnim modNotesTx">
        <pc:chgData name="Marjolein Onnink" userId="a29c2d3c-8b2c-47a1-b317-fad1e2e293ff" providerId="ADAL" clId="{64B6440A-8E9E-4765-8BBA-0E00DBA0A33A}" dt="2020-12-16T13:57:41.718" v="282" actId="20577"/>
        <pc:sldMkLst>
          <pc:docMk/>
          <pc:sldMk cId="3522285377" sldId="259"/>
        </pc:sldMkLst>
        <pc:picChg chg="del">
          <ac:chgData name="Marjolein Onnink" userId="a29c2d3c-8b2c-47a1-b317-fad1e2e293ff" providerId="ADAL" clId="{64B6440A-8E9E-4765-8BBA-0E00DBA0A33A}" dt="2020-12-16T13:53:43.444" v="235" actId="478"/>
          <ac:picMkLst>
            <pc:docMk/>
            <pc:sldMk cId="3522285377" sldId="259"/>
            <ac:picMk id="4" creationId="{63BABC4C-527E-4965-9E43-064ED069315C}"/>
          </ac:picMkLst>
        </pc:picChg>
        <pc:picChg chg="mod">
          <ac:chgData name="Marjolein Onnink" userId="a29c2d3c-8b2c-47a1-b317-fad1e2e293ff" providerId="ADAL" clId="{64B6440A-8E9E-4765-8BBA-0E00DBA0A33A}" dt="2020-12-16T13:55:10.281" v="238" actId="1076"/>
          <ac:picMkLst>
            <pc:docMk/>
            <pc:sldMk cId="3522285377" sldId="259"/>
            <ac:picMk id="5" creationId="{EF78C5F7-75EE-49E6-86E4-37ADB9BE5A6C}"/>
          </ac:picMkLst>
        </pc:picChg>
      </pc:sldChg>
      <pc:sldChg chg="delSp modSp mod delAnim">
        <pc:chgData name="Marjolein Onnink" userId="a29c2d3c-8b2c-47a1-b317-fad1e2e293ff" providerId="ADAL" clId="{64B6440A-8E9E-4765-8BBA-0E00DBA0A33A}" dt="2020-12-16T14:00:33.285" v="443" actId="1076"/>
        <pc:sldMkLst>
          <pc:docMk/>
          <pc:sldMk cId="1151055693" sldId="260"/>
        </pc:sldMkLst>
        <pc:picChg chg="del">
          <ac:chgData name="Marjolein Onnink" userId="a29c2d3c-8b2c-47a1-b317-fad1e2e293ff" providerId="ADAL" clId="{64B6440A-8E9E-4765-8BBA-0E00DBA0A33A}" dt="2020-12-16T13:59:15.676" v="440" actId="478"/>
          <ac:picMkLst>
            <pc:docMk/>
            <pc:sldMk cId="1151055693" sldId="260"/>
            <ac:picMk id="4" creationId="{060C696D-C02A-40BE-BCDF-9111743908E3}"/>
          </ac:picMkLst>
        </pc:picChg>
        <pc:picChg chg="mod">
          <ac:chgData name="Marjolein Onnink" userId="a29c2d3c-8b2c-47a1-b317-fad1e2e293ff" providerId="ADAL" clId="{64B6440A-8E9E-4765-8BBA-0E00DBA0A33A}" dt="2020-12-16T14:00:33.285" v="443" actId="1076"/>
          <ac:picMkLst>
            <pc:docMk/>
            <pc:sldMk cId="1151055693" sldId="260"/>
            <ac:picMk id="5" creationId="{C39AAFCD-488F-438B-BB41-BEF617399D82}"/>
          </ac:picMkLst>
        </pc:picChg>
      </pc:sldChg>
      <pc:sldChg chg="delSp modSp mod delAnim">
        <pc:chgData name="Marjolein Onnink" userId="a29c2d3c-8b2c-47a1-b317-fad1e2e293ff" providerId="ADAL" clId="{64B6440A-8E9E-4765-8BBA-0E00DBA0A33A}" dt="2020-12-16T14:02:27.153" v="448" actId="1076"/>
        <pc:sldMkLst>
          <pc:docMk/>
          <pc:sldMk cId="2539104330" sldId="261"/>
        </pc:sldMkLst>
        <pc:picChg chg="del">
          <ac:chgData name="Marjolein Onnink" userId="a29c2d3c-8b2c-47a1-b317-fad1e2e293ff" providerId="ADAL" clId="{64B6440A-8E9E-4765-8BBA-0E00DBA0A33A}" dt="2020-12-16T14:00:47.718" v="444" actId="478"/>
          <ac:picMkLst>
            <pc:docMk/>
            <pc:sldMk cId="2539104330" sldId="261"/>
            <ac:picMk id="4" creationId="{F2518F94-B653-48A0-8CB6-3E5275D0A492}"/>
          </ac:picMkLst>
        </pc:picChg>
        <pc:picChg chg="mod">
          <ac:chgData name="Marjolein Onnink" userId="a29c2d3c-8b2c-47a1-b317-fad1e2e293ff" providerId="ADAL" clId="{64B6440A-8E9E-4765-8BBA-0E00DBA0A33A}" dt="2020-12-16T14:02:27.153" v="448" actId="1076"/>
          <ac:picMkLst>
            <pc:docMk/>
            <pc:sldMk cId="2539104330" sldId="261"/>
            <ac:picMk id="5" creationId="{B86F3B84-05DD-4ABD-B1C0-345C51C376E0}"/>
          </ac:picMkLst>
        </pc:picChg>
      </pc:sldChg>
      <pc:sldChg chg="delSp modSp mod delAnim modNotesTx">
        <pc:chgData name="Marjolein Onnink" userId="a29c2d3c-8b2c-47a1-b317-fad1e2e293ff" providerId="ADAL" clId="{64B6440A-8E9E-4765-8BBA-0E00DBA0A33A}" dt="2020-12-16T14:05:57.797" v="504" actId="1076"/>
        <pc:sldMkLst>
          <pc:docMk/>
          <pc:sldMk cId="3666657492" sldId="262"/>
        </pc:sldMkLst>
        <pc:picChg chg="del">
          <ac:chgData name="Marjolein Onnink" userId="a29c2d3c-8b2c-47a1-b317-fad1e2e293ff" providerId="ADAL" clId="{64B6440A-8E9E-4765-8BBA-0E00DBA0A33A}" dt="2020-12-16T14:05:52.211" v="501" actId="478"/>
          <ac:picMkLst>
            <pc:docMk/>
            <pc:sldMk cId="3666657492" sldId="262"/>
            <ac:picMk id="4" creationId="{66AE6655-4DDA-4504-9F9C-44B6F1E54112}"/>
          </ac:picMkLst>
        </pc:picChg>
        <pc:picChg chg="mod">
          <ac:chgData name="Marjolein Onnink" userId="a29c2d3c-8b2c-47a1-b317-fad1e2e293ff" providerId="ADAL" clId="{64B6440A-8E9E-4765-8BBA-0E00DBA0A33A}" dt="2020-12-16T14:05:57.797" v="504" actId="1076"/>
          <ac:picMkLst>
            <pc:docMk/>
            <pc:sldMk cId="3666657492" sldId="262"/>
            <ac:picMk id="5" creationId="{5010184B-B8CC-41EA-A330-E47BE78E1945}"/>
          </ac:picMkLst>
        </pc:picChg>
      </pc:sldChg>
      <pc:sldChg chg="delSp modSp mod delAnim">
        <pc:chgData name="Marjolein Onnink" userId="a29c2d3c-8b2c-47a1-b317-fad1e2e293ff" providerId="ADAL" clId="{64B6440A-8E9E-4765-8BBA-0E00DBA0A33A}" dt="2020-12-16T14:09:33.134" v="508" actId="1076"/>
        <pc:sldMkLst>
          <pc:docMk/>
          <pc:sldMk cId="1577704775" sldId="263"/>
        </pc:sldMkLst>
        <pc:picChg chg="del">
          <ac:chgData name="Marjolein Onnink" userId="a29c2d3c-8b2c-47a1-b317-fad1e2e293ff" providerId="ADAL" clId="{64B6440A-8E9E-4765-8BBA-0E00DBA0A33A}" dt="2020-12-16T14:09:25.514" v="505" actId="478"/>
          <ac:picMkLst>
            <pc:docMk/>
            <pc:sldMk cId="1577704775" sldId="263"/>
            <ac:picMk id="4" creationId="{7C2142F4-BF05-4F54-A8F6-BF39838AE680}"/>
          </ac:picMkLst>
        </pc:picChg>
        <pc:picChg chg="mod">
          <ac:chgData name="Marjolein Onnink" userId="a29c2d3c-8b2c-47a1-b317-fad1e2e293ff" providerId="ADAL" clId="{64B6440A-8E9E-4765-8BBA-0E00DBA0A33A}" dt="2020-12-16T14:09:33.134" v="508" actId="1076"/>
          <ac:picMkLst>
            <pc:docMk/>
            <pc:sldMk cId="1577704775" sldId="263"/>
            <ac:picMk id="5" creationId="{FD436BE2-4A31-4928-81D8-9B657A8A5F27}"/>
          </ac:picMkLst>
        </pc:picChg>
      </pc:sldChg>
      <pc:sldChg chg="delSp modSp mod delAnim modNotesTx">
        <pc:chgData name="Marjolein Onnink" userId="a29c2d3c-8b2c-47a1-b317-fad1e2e293ff" providerId="ADAL" clId="{64B6440A-8E9E-4765-8BBA-0E00DBA0A33A}" dt="2020-12-16T14:12:03.946" v="558" actId="20577"/>
        <pc:sldMkLst>
          <pc:docMk/>
          <pc:sldMk cId="3765691646" sldId="264"/>
        </pc:sldMkLst>
        <pc:picChg chg="del">
          <ac:chgData name="Marjolein Onnink" userId="a29c2d3c-8b2c-47a1-b317-fad1e2e293ff" providerId="ADAL" clId="{64B6440A-8E9E-4765-8BBA-0E00DBA0A33A}" dt="2020-12-16T14:10:23.628" v="509" actId="478"/>
          <ac:picMkLst>
            <pc:docMk/>
            <pc:sldMk cId="3765691646" sldId="264"/>
            <ac:picMk id="4" creationId="{657DD371-85AF-4D77-88CC-5249547BB9CA}"/>
          </ac:picMkLst>
        </pc:picChg>
        <pc:picChg chg="mod">
          <ac:chgData name="Marjolein Onnink" userId="a29c2d3c-8b2c-47a1-b317-fad1e2e293ff" providerId="ADAL" clId="{64B6440A-8E9E-4765-8BBA-0E00DBA0A33A}" dt="2020-12-16T14:11:51.477" v="512" actId="1076"/>
          <ac:picMkLst>
            <pc:docMk/>
            <pc:sldMk cId="3765691646" sldId="264"/>
            <ac:picMk id="5" creationId="{F3ED54BC-5C7F-4B43-840F-29C0DC6BF049}"/>
          </ac:picMkLst>
        </pc:picChg>
      </pc:sldChg>
      <pc:sldChg chg="delSp modSp mod delAnim">
        <pc:chgData name="Marjolein Onnink" userId="a29c2d3c-8b2c-47a1-b317-fad1e2e293ff" providerId="ADAL" clId="{64B6440A-8E9E-4765-8BBA-0E00DBA0A33A}" dt="2020-12-16T14:14:56.131" v="562" actId="1076"/>
        <pc:sldMkLst>
          <pc:docMk/>
          <pc:sldMk cId="75765636" sldId="265"/>
        </pc:sldMkLst>
        <pc:picChg chg="del">
          <ac:chgData name="Marjolein Onnink" userId="a29c2d3c-8b2c-47a1-b317-fad1e2e293ff" providerId="ADAL" clId="{64B6440A-8E9E-4765-8BBA-0E00DBA0A33A}" dt="2020-12-16T14:14:49.866" v="559" actId="478"/>
          <ac:picMkLst>
            <pc:docMk/>
            <pc:sldMk cId="75765636" sldId="265"/>
            <ac:picMk id="4" creationId="{A575D7AD-1EB1-494F-B02B-FC1C2B80CFD0}"/>
          </ac:picMkLst>
        </pc:picChg>
        <pc:picChg chg="mod">
          <ac:chgData name="Marjolein Onnink" userId="a29c2d3c-8b2c-47a1-b317-fad1e2e293ff" providerId="ADAL" clId="{64B6440A-8E9E-4765-8BBA-0E00DBA0A33A}" dt="2020-12-16T14:14:56.131" v="562" actId="1076"/>
          <ac:picMkLst>
            <pc:docMk/>
            <pc:sldMk cId="75765636" sldId="265"/>
            <ac:picMk id="5" creationId="{18153C15-9171-4C89-9D31-6B725DF38647}"/>
          </ac:picMkLst>
        </pc:picChg>
      </pc:sldChg>
      <pc:sldChg chg="delSp modSp mod delAnim">
        <pc:chgData name="Marjolein Onnink" userId="a29c2d3c-8b2c-47a1-b317-fad1e2e293ff" providerId="ADAL" clId="{64B6440A-8E9E-4765-8BBA-0E00DBA0A33A}" dt="2020-12-16T14:16:52.601" v="566" actId="1076"/>
        <pc:sldMkLst>
          <pc:docMk/>
          <pc:sldMk cId="3887203106" sldId="266"/>
        </pc:sldMkLst>
        <pc:picChg chg="del">
          <ac:chgData name="Marjolein Onnink" userId="a29c2d3c-8b2c-47a1-b317-fad1e2e293ff" providerId="ADAL" clId="{64B6440A-8E9E-4765-8BBA-0E00DBA0A33A}" dt="2020-12-16T14:15:23.108" v="563" actId="478"/>
          <ac:picMkLst>
            <pc:docMk/>
            <pc:sldMk cId="3887203106" sldId="266"/>
            <ac:picMk id="4" creationId="{AD4464D1-F41E-4F6D-8F68-463AC548062E}"/>
          </ac:picMkLst>
        </pc:picChg>
        <pc:picChg chg="mod">
          <ac:chgData name="Marjolein Onnink" userId="a29c2d3c-8b2c-47a1-b317-fad1e2e293ff" providerId="ADAL" clId="{64B6440A-8E9E-4765-8BBA-0E00DBA0A33A}" dt="2020-12-16T14:16:52.601" v="566" actId="1076"/>
          <ac:picMkLst>
            <pc:docMk/>
            <pc:sldMk cId="3887203106" sldId="266"/>
            <ac:picMk id="5" creationId="{2BB64B6C-9F79-44EC-A108-652CF766428C}"/>
          </ac:picMkLst>
        </pc:picChg>
      </pc:sldChg>
      <pc:sldChg chg="delSp modSp mod delAnim modNotesTx">
        <pc:chgData name="Marjolein Onnink" userId="a29c2d3c-8b2c-47a1-b317-fad1e2e293ff" providerId="ADAL" clId="{64B6440A-8E9E-4765-8BBA-0E00DBA0A33A}" dt="2020-12-16T14:20:13.350" v="573" actId="20577"/>
        <pc:sldMkLst>
          <pc:docMk/>
          <pc:sldMk cId="3099235305" sldId="267"/>
        </pc:sldMkLst>
        <pc:picChg chg="del">
          <ac:chgData name="Marjolein Onnink" userId="a29c2d3c-8b2c-47a1-b317-fad1e2e293ff" providerId="ADAL" clId="{64B6440A-8E9E-4765-8BBA-0E00DBA0A33A}" dt="2020-12-16T14:19:03.350" v="567" actId="478"/>
          <ac:picMkLst>
            <pc:docMk/>
            <pc:sldMk cId="3099235305" sldId="267"/>
            <ac:picMk id="4" creationId="{9AD3DCD1-1671-4E2E-8AD8-C7D86C906378}"/>
          </ac:picMkLst>
        </pc:picChg>
        <pc:picChg chg="mod">
          <ac:chgData name="Marjolein Onnink" userId="a29c2d3c-8b2c-47a1-b317-fad1e2e293ff" providerId="ADAL" clId="{64B6440A-8E9E-4765-8BBA-0E00DBA0A33A}" dt="2020-12-16T14:19:07.726" v="569" actId="14100"/>
          <ac:picMkLst>
            <pc:docMk/>
            <pc:sldMk cId="3099235305" sldId="267"/>
            <ac:picMk id="5" creationId="{312DC4B4-3484-4A79-877D-B2F31C5AF958}"/>
          </ac:picMkLst>
        </pc:picChg>
      </pc:sldChg>
      <pc:sldChg chg="modSp mod">
        <pc:chgData name="Marjolein Onnink" userId="a29c2d3c-8b2c-47a1-b317-fad1e2e293ff" providerId="ADAL" clId="{64B6440A-8E9E-4765-8BBA-0E00DBA0A33A}" dt="2020-12-16T14:23:41.216" v="575" actId="14100"/>
        <pc:sldMkLst>
          <pc:docMk/>
          <pc:sldMk cId="930478107" sldId="269"/>
        </pc:sldMkLst>
        <pc:picChg chg="mod">
          <ac:chgData name="Marjolein Onnink" userId="a29c2d3c-8b2c-47a1-b317-fad1e2e293ff" providerId="ADAL" clId="{64B6440A-8E9E-4765-8BBA-0E00DBA0A33A}" dt="2020-12-16T14:23:41.216" v="575" actId="14100"/>
          <ac:picMkLst>
            <pc:docMk/>
            <pc:sldMk cId="930478107" sldId="269"/>
            <ac:picMk id="4" creationId="{888849B0-4005-4443-B7FA-7A9BD399BD0A}"/>
          </ac:picMkLst>
        </pc:picChg>
      </pc:sldChg>
      <pc:sldChg chg="addSp delSp modSp mod setClrOvrMap modNotesTx">
        <pc:chgData name="Marjolein Onnink" userId="a29c2d3c-8b2c-47a1-b317-fad1e2e293ff" providerId="ADAL" clId="{64B6440A-8E9E-4765-8BBA-0E00DBA0A33A}" dt="2020-12-16T14:28:11.249" v="626" actId="1076"/>
        <pc:sldMkLst>
          <pc:docMk/>
          <pc:sldMk cId="853166665" sldId="270"/>
        </pc:sldMkLst>
        <pc:spChg chg="mod">
          <ac:chgData name="Marjolein Onnink" userId="a29c2d3c-8b2c-47a1-b317-fad1e2e293ff" providerId="ADAL" clId="{64B6440A-8E9E-4765-8BBA-0E00DBA0A33A}" dt="2020-12-16T14:25:15.072" v="577" actId="26606"/>
          <ac:spMkLst>
            <pc:docMk/>
            <pc:sldMk cId="853166665" sldId="270"/>
            <ac:spMk id="2" creationId="{079646A6-A12A-404D-B67D-493B4484D8FA}"/>
          </ac:spMkLst>
        </pc:spChg>
        <pc:spChg chg="mod">
          <ac:chgData name="Marjolein Onnink" userId="a29c2d3c-8b2c-47a1-b317-fad1e2e293ff" providerId="ADAL" clId="{64B6440A-8E9E-4765-8BBA-0E00DBA0A33A}" dt="2020-12-16T14:25:37.287" v="616" actId="20577"/>
          <ac:spMkLst>
            <pc:docMk/>
            <pc:sldMk cId="853166665" sldId="270"/>
            <ac:spMk id="3" creationId="{CBB4377E-6F21-48C4-8174-5267471B2B60}"/>
          </ac:spMkLst>
        </pc:spChg>
        <pc:spChg chg="del">
          <ac:chgData name="Marjolein Onnink" userId="a29c2d3c-8b2c-47a1-b317-fad1e2e293ff" providerId="ADAL" clId="{64B6440A-8E9E-4765-8BBA-0E00DBA0A33A}" dt="2020-12-16T14:25:15.072" v="577" actId="26606"/>
          <ac:spMkLst>
            <pc:docMk/>
            <pc:sldMk cId="853166665" sldId="270"/>
            <ac:spMk id="17" creationId="{4BC99CB9-DDAD-44A2-8A1C-E3AF4E72DF5C}"/>
          </ac:spMkLst>
        </pc:spChg>
        <pc:spChg chg="del">
          <ac:chgData name="Marjolein Onnink" userId="a29c2d3c-8b2c-47a1-b317-fad1e2e293ff" providerId="ADAL" clId="{64B6440A-8E9E-4765-8BBA-0E00DBA0A33A}" dt="2020-12-16T14:25:15.072" v="577" actId="26606"/>
          <ac:spMkLst>
            <pc:docMk/>
            <pc:sldMk cId="853166665" sldId="270"/>
            <ac:spMk id="19" creationId="{1561AEE4-4E38-4BAC-976D-E0DE523FC5D1}"/>
          </ac:spMkLst>
        </pc:spChg>
        <pc:spChg chg="add">
          <ac:chgData name="Marjolein Onnink" userId="a29c2d3c-8b2c-47a1-b317-fad1e2e293ff" providerId="ADAL" clId="{64B6440A-8E9E-4765-8BBA-0E00DBA0A33A}" dt="2020-12-16T14:25:15.072" v="577" actId="26606"/>
          <ac:spMkLst>
            <pc:docMk/>
            <pc:sldMk cId="853166665" sldId="270"/>
            <ac:spMk id="33" creationId="{2CB6C291-6CAF-46DF-ACFF-AADF0FD03F58}"/>
          </ac:spMkLst>
        </pc:spChg>
        <pc:spChg chg="add">
          <ac:chgData name="Marjolein Onnink" userId="a29c2d3c-8b2c-47a1-b317-fad1e2e293ff" providerId="ADAL" clId="{64B6440A-8E9E-4765-8BBA-0E00DBA0A33A}" dt="2020-12-16T14:25:15.072" v="577" actId="26606"/>
          <ac:spMkLst>
            <pc:docMk/>
            <pc:sldMk cId="853166665" sldId="270"/>
            <ac:spMk id="37" creationId="{4735DC46-5663-471D-AADB-81E00E65BCC6}"/>
          </ac:spMkLst>
        </pc:spChg>
        <pc:grpChg chg="del">
          <ac:chgData name="Marjolein Onnink" userId="a29c2d3c-8b2c-47a1-b317-fad1e2e293ff" providerId="ADAL" clId="{64B6440A-8E9E-4765-8BBA-0E00DBA0A33A}" dt="2020-12-16T14:25:15.072" v="577" actId="26606"/>
          <ac:grpSpMkLst>
            <pc:docMk/>
            <pc:sldMk cId="853166665" sldId="270"/>
            <ac:grpSpMk id="21" creationId="{F0BC676B-D19A-44DB-910A-0C0E6D433979}"/>
          </ac:grpSpMkLst>
        </pc:grpChg>
        <pc:picChg chg="mod">
          <ac:chgData name="Marjolein Onnink" userId="a29c2d3c-8b2c-47a1-b317-fad1e2e293ff" providerId="ADAL" clId="{64B6440A-8E9E-4765-8BBA-0E00DBA0A33A}" dt="2020-12-16T14:28:11.249" v="626" actId="1076"/>
          <ac:picMkLst>
            <pc:docMk/>
            <pc:sldMk cId="853166665" sldId="270"/>
            <ac:picMk id="4" creationId="{63EF4E0B-0DC7-4217-9531-C1CF559E0532}"/>
          </ac:picMkLst>
        </pc:picChg>
        <pc:picChg chg="add">
          <ac:chgData name="Marjolein Onnink" userId="a29c2d3c-8b2c-47a1-b317-fad1e2e293ff" providerId="ADAL" clId="{64B6440A-8E9E-4765-8BBA-0E00DBA0A33A}" dt="2020-12-16T14:25:15.072" v="577" actId="26606"/>
          <ac:picMkLst>
            <pc:docMk/>
            <pc:sldMk cId="853166665" sldId="270"/>
            <ac:picMk id="35" creationId="{1EBADBCA-DA20-4279-93C6-011DEF18AA71}"/>
          </ac:picMkLst>
        </pc:picChg>
      </pc:sldChg>
      <pc:sldChg chg="addSp delSp modSp mod modNotesTx">
        <pc:chgData name="Marjolein Onnink" userId="a29c2d3c-8b2c-47a1-b317-fad1e2e293ff" providerId="ADAL" clId="{64B6440A-8E9E-4765-8BBA-0E00DBA0A33A}" dt="2020-12-16T14:29:36.111" v="680" actId="113"/>
        <pc:sldMkLst>
          <pc:docMk/>
          <pc:sldMk cId="1630074151" sldId="271"/>
        </pc:sldMkLst>
        <pc:spChg chg="mod">
          <ac:chgData name="Marjolein Onnink" userId="a29c2d3c-8b2c-47a1-b317-fad1e2e293ff" providerId="ADAL" clId="{64B6440A-8E9E-4765-8BBA-0E00DBA0A33A}" dt="2020-12-16T14:28:44.511" v="627" actId="26606"/>
          <ac:spMkLst>
            <pc:docMk/>
            <pc:sldMk cId="1630074151" sldId="271"/>
            <ac:spMk id="2" creationId="{EA23EAFA-122C-4900-BC2F-113881DE46B8}"/>
          </ac:spMkLst>
        </pc:spChg>
        <pc:spChg chg="mod">
          <ac:chgData name="Marjolein Onnink" userId="a29c2d3c-8b2c-47a1-b317-fad1e2e293ff" providerId="ADAL" clId="{64B6440A-8E9E-4765-8BBA-0E00DBA0A33A}" dt="2020-12-16T14:29:25.750" v="676" actId="20577"/>
          <ac:spMkLst>
            <pc:docMk/>
            <pc:sldMk cId="1630074151" sldId="271"/>
            <ac:spMk id="3" creationId="{5B6837BF-7FBC-4C31-B2F2-BF4C0F3EDCF5}"/>
          </ac:spMkLst>
        </pc:spChg>
        <pc:spChg chg="del">
          <ac:chgData name="Marjolein Onnink" userId="a29c2d3c-8b2c-47a1-b317-fad1e2e293ff" providerId="ADAL" clId="{64B6440A-8E9E-4765-8BBA-0E00DBA0A33A}" dt="2020-12-16T14:28:44.511" v="627" actId="26606"/>
          <ac:spMkLst>
            <pc:docMk/>
            <pc:sldMk cId="1630074151" sldId="271"/>
            <ac:spMk id="8" creationId="{18873D23-2DCF-4B31-A009-95721C06E8E1}"/>
          </ac:spMkLst>
        </pc:spChg>
        <pc:spChg chg="del">
          <ac:chgData name="Marjolein Onnink" userId="a29c2d3c-8b2c-47a1-b317-fad1e2e293ff" providerId="ADAL" clId="{64B6440A-8E9E-4765-8BBA-0E00DBA0A33A}" dt="2020-12-16T14:28:44.511" v="627" actId="26606"/>
          <ac:spMkLst>
            <pc:docMk/>
            <pc:sldMk cId="1630074151" sldId="271"/>
            <ac:spMk id="10" creationId="{C13EF075-D4EF-4929-ADBC-91B27DA19955}"/>
          </ac:spMkLst>
        </pc:spChg>
        <pc:spChg chg="add">
          <ac:chgData name="Marjolein Onnink" userId="a29c2d3c-8b2c-47a1-b317-fad1e2e293ff" providerId="ADAL" clId="{64B6440A-8E9E-4765-8BBA-0E00DBA0A33A}" dt="2020-12-16T14:28:44.511" v="627" actId="26606"/>
          <ac:spMkLst>
            <pc:docMk/>
            <pc:sldMk cId="1630074151" sldId="271"/>
            <ac:spMk id="21" creationId="{3B854194-185D-494D-905C-7C7CB2E30F6E}"/>
          </ac:spMkLst>
        </pc:spChg>
        <pc:spChg chg="add">
          <ac:chgData name="Marjolein Onnink" userId="a29c2d3c-8b2c-47a1-b317-fad1e2e293ff" providerId="ADAL" clId="{64B6440A-8E9E-4765-8BBA-0E00DBA0A33A}" dt="2020-12-16T14:28:44.511" v="627" actId="26606"/>
          <ac:spMkLst>
            <pc:docMk/>
            <pc:sldMk cId="1630074151" sldId="271"/>
            <ac:spMk id="23" creationId="{B4F5FA0D-0104-4987-8241-EFF7C85B88DE}"/>
          </ac:spMkLst>
        </pc:spChg>
        <pc:grpChg chg="del">
          <ac:chgData name="Marjolein Onnink" userId="a29c2d3c-8b2c-47a1-b317-fad1e2e293ff" providerId="ADAL" clId="{64B6440A-8E9E-4765-8BBA-0E00DBA0A33A}" dt="2020-12-16T14:28:44.511" v="627" actId="26606"/>
          <ac:grpSpMkLst>
            <pc:docMk/>
            <pc:sldMk cId="1630074151" sldId="271"/>
            <ac:grpSpMk id="12" creationId="{DAA26DFA-AAB2-4973-9C17-16D587C7B198}"/>
          </ac:grpSpMkLst>
        </pc:grpChg>
        <pc:picChg chg="add">
          <ac:chgData name="Marjolein Onnink" userId="a29c2d3c-8b2c-47a1-b317-fad1e2e293ff" providerId="ADAL" clId="{64B6440A-8E9E-4765-8BBA-0E00DBA0A33A}" dt="2020-12-16T14:28:44.511" v="627" actId="26606"/>
          <ac:picMkLst>
            <pc:docMk/>
            <pc:sldMk cId="1630074151" sldId="271"/>
            <ac:picMk id="25" creationId="{2897127E-6CEF-446C-BE87-93B7C46E49D1}"/>
          </ac:picMkLst>
        </pc:picChg>
      </pc:sldChg>
      <pc:sldChg chg="del">
        <pc:chgData name="Marjolein Onnink" userId="a29c2d3c-8b2c-47a1-b317-fad1e2e293ff" providerId="ADAL" clId="{64B6440A-8E9E-4765-8BBA-0E00DBA0A33A}" dt="2020-12-16T14:24:40.561" v="576" actId="47"/>
        <pc:sldMkLst>
          <pc:docMk/>
          <pc:sldMk cId="2766058430" sldId="274"/>
        </pc:sldMkLst>
      </pc:sldChg>
      <pc:sldChg chg="addSp modSp new mod setBg">
        <pc:chgData name="Marjolein Onnink" userId="a29c2d3c-8b2c-47a1-b317-fad1e2e293ff" providerId="ADAL" clId="{64B6440A-8E9E-4765-8BBA-0E00DBA0A33A}" dt="2020-12-16T14:32:09.049" v="681" actId="20577"/>
        <pc:sldMkLst>
          <pc:docMk/>
          <pc:sldMk cId="1825322233" sldId="275"/>
        </pc:sldMkLst>
        <pc:spChg chg="mod">
          <ac:chgData name="Marjolein Onnink" userId="a29c2d3c-8b2c-47a1-b317-fad1e2e293ff" providerId="ADAL" clId="{64B6440A-8E9E-4765-8BBA-0E00DBA0A33A}" dt="2020-12-16T13:58:52.206" v="439" actId="1076"/>
          <ac:spMkLst>
            <pc:docMk/>
            <pc:sldMk cId="1825322233" sldId="275"/>
            <ac:spMk id="2" creationId="{49C03F14-3006-471F-ACAB-AB03224A6312}"/>
          </ac:spMkLst>
        </pc:spChg>
        <pc:spChg chg="mod">
          <ac:chgData name="Marjolein Onnink" userId="a29c2d3c-8b2c-47a1-b317-fad1e2e293ff" providerId="ADAL" clId="{64B6440A-8E9E-4765-8BBA-0E00DBA0A33A}" dt="2020-12-16T14:32:09.049" v="681" actId="20577"/>
          <ac:spMkLst>
            <pc:docMk/>
            <pc:sldMk cId="1825322233" sldId="275"/>
            <ac:spMk id="3" creationId="{03E5B735-8142-4679-A5D0-D32C4D957351}"/>
          </ac:spMkLst>
        </pc:spChg>
        <pc:spChg chg="add">
          <ac:chgData name="Marjolein Onnink" userId="a29c2d3c-8b2c-47a1-b317-fad1e2e293ff" providerId="ADAL" clId="{64B6440A-8E9E-4765-8BBA-0E00DBA0A33A}" dt="2020-12-16T13:58:38" v="436" actId="26606"/>
          <ac:spMkLst>
            <pc:docMk/>
            <pc:sldMk cId="1825322233" sldId="275"/>
            <ac:spMk id="8" creationId="{23962611-DFD5-4092-AAFD-559E3DFCE2C9}"/>
          </ac:spMkLst>
        </pc:spChg>
        <pc:picChg chg="add">
          <ac:chgData name="Marjolein Onnink" userId="a29c2d3c-8b2c-47a1-b317-fad1e2e293ff" providerId="ADAL" clId="{64B6440A-8E9E-4765-8BBA-0E00DBA0A33A}" dt="2020-12-16T13:58:38" v="436" actId="26606"/>
          <ac:picMkLst>
            <pc:docMk/>
            <pc:sldMk cId="1825322233" sldId="275"/>
            <ac:picMk id="10" creationId="{2270F1FA-0425-408F-9861-80BF5AFB276D}"/>
          </ac:picMkLst>
        </pc:picChg>
      </pc:sldChg>
    </pc:docChg>
  </pc:docChgLst>
  <pc:docChgLst>
    <pc:chgData name="Marjolein Onnink" userId="S::monnink@robertcoppes.nl::a29c2d3c-8b2c-47a1-b317-fad1e2e293ff" providerId="AD" clId="Web-{961221F6-528B-9CA0-8414-E39D017A2216}"/>
    <pc:docChg chg="modSld">
      <pc:chgData name="Marjolein Onnink" userId="S::monnink@robertcoppes.nl::a29c2d3c-8b2c-47a1-b317-fad1e2e293ff" providerId="AD" clId="Web-{961221F6-528B-9CA0-8414-E39D017A2216}" dt="2020-12-09T09:47:14.435" v="0" actId="1076"/>
      <pc:docMkLst>
        <pc:docMk/>
      </pc:docMkLst>
      <pc:sldChg chg="modSp">
        <pc:chgData name="Marjolein Onnink" userId="S::monnink@robertcoppes.nl::a29c2d3c-8b2c-47a1-b317-fad1e2e293ff" providerId="AD" clId="Web-{961221F6-528B-9CA0-8414-E39D017A2216}" dt="2020-12-09T09:47:14.435" v="0" actId="1076"/>
        <pc:sldMkLst>
          <pc:docMk/>
          <pc:sldMk cId="1274983201" sldId="258"/>
        </pc:sldMkLst>
        <pc:picChg chg="mod">
          <ac:chgData name="Marjolein Onnink" userId="S::monnink@robertcoppes.nl::a29c2d3c-8b2c-47a1-b317-fad1e2e293ff" providerId="AD" clId="Web-{961221F6-528B-9CA0-8414-E39D017A2216}" dt="2020-12-09T09:47:14.435" v="0" actId="1076"/>
          <ac:picMkLst>
            <pc:docMk/>
            <pc:sldMk cId="1274983201" sldId="258"/>
            <ac:picMk id="3" creationId="{577C3D10-BB4F-4D28-8415-192A275B9AB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0C95DC-3CFF-4540-B4FD-BAD30C5C5324}" type="datetimeFigureOut">
              <a:rPr lang="nl-NL" smtClean="0"/>
              <a:t>16-12-2020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AF6E4-C1F2-44F1-8774-28C436E447CA}" type="slidenum">
              <a:rPr lang="nl-NL" smtClean="0"/>
              <a:t>‹nr.›</a:t>
            </a:fld>
            <a:endParaRPr lang="nl-NL"/>
          </a:p>
        </p:txBody>
      </p:sp>
    </p:spTree>
    <p:extLst>
      <p:ext uri="{BB962C8B-B14F-4D97-AF65-F5344CB8AC3E}">
        <p14:creationId xmlns:p14="http://schemas.microsoft.com/office/powerpoint/2010/main" val="3390301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cs typeface="Calibri"/>
              </a:rPr>
              <a:t>Welkom </a:t>
            </a:r>
            <a:r>
              <a:rPr lang="en-US" dirty="0" err="1">
                <a:cs typeface="Calibri"/>
              </a:rPr>
              <a:t>bij</a:t>
            </a:r>
            <a:r>
              <a:rPr lang="en-US" dirty="0">
                <a:cs typeface="Calibri"/>
              </a:rPr>
              <a:t> de </a:t>
            </a:r>
            <a:r>
              <a:rPr lang="en-US" dirty="0" err="1">
                <a:cs typeface="Calibri"/>
              </a:rPr>
              <a:t>Psyvis</a:t>
            </a:r>
            <a:r>
              <a:rPr lang="en-US" dirty="0">
                <a:cs typeface="Calibri"/>
              </a:rPr>
              <a:t> </a:t>
            </a:r>
            <a:r>
              <a:rPr lang="en-US" dirty="0" err="1">
                <a:cs typeface="Calibri"/>
              </a:rPr>
              <a:t>Impactstudie</a:t>
            </a:r>
            <a:r>
              <a:rPr lang="en-US" dirty="0">
                <a:cs typeface="Calibri"/>
              </a:rPr>
              <a:t>, </a:t>
            </a:r>
            <a:r>
              <a:rPr lang="en-US" dirty="0" err="1">
                <a:cs typeface="Calibri"/>
              </a:rPr>
              <a:t>waarbij</a:t>
            </a:r>
            <a:r>
              <a:rPr lang="en-US" dirty="0">
                <a:cs typeface="Calibri"/>
              </a:rPr>
              <a:t> de impact van </a:t>
            </a:r>
            <a:r>
              <a:rPr lang="en-US" dirty="0" err="1">
                <a:cs typeface="Calibri"/>
              </a:rPr>
              <a:t>een</a:t>
            </a:r>
            <a:r>
              <a:rPr lang="en-US" dirty="0">
                <a:cs typeface="Calibri"/>
              </a:rPr>
              <a:t> </a:t>
            </a:r>
            <a:r>
              <a:rPr lang="en-US" dirty="0" err="1">
                <a:cs typeface="Calibri"/>
              </a:rPr>
              <a:t>visuele</a:t>
            </a:r>
            <a:r>
              <a:rPr lang="en-US" dirty="0">
                <a:cs typeface="Calibri"/>
              </a:rPr>
              <a:t> </a:t>
            </a:r>
            <a:r>
              <a:rPr lang="en-US" dirty="0" err="1">
                <a:cs typeface="Calibri"/>
              </a:rPr>
              <a:t>beperking</a:t>
            </a:r>
            <a:r>
              <a:rPr lang="en-US" dirty="0">
                <a:cs typeface="Calibri"/>
              </a:rPr>
              <a:t> </a:t>
            </a:r>
            <a:r>
              <a:rPr lang="en-US" dirty="0" err="1">
                <a:cs typeface="Calibri"/>
              </a:rPr>
              <a:t>én</a:t>
            </a:r>
            <a:r>
              <a:rPr lang="en-US" dirty="0">
                <a:cs typeface="Calibri"/>
              </a:rPr>
              <a:t> </a:t>
            </a:r>
            <a:r>
              <a:rPr lang="en-US" dirty="0" err="1">
                <a:cs typeface="Calibri"/>
              </a:rPr>
              <a:t>psychiatrische</a:t>
            </a:r>
            <a:r>
              <a:rPr lang="en-US" dirty="0">
                <a:cs typeface="Calibri"/>
              </a:rPr>
              <a:t> </a:t>
            </a:r>
            <a:r>
              <a:rPr lang="en-US" dirty="0" err="1">
                <a:cs typeface="Calibri"/>
              </a:rPr>
              <a:t>stoornissen</a:t>
            </a:r>
            <a:r>
              <a:rPr lang="en-US" dirty="0">
                <a:cs typeface="Calibri"/>
              </a:rPr>
              <a:t> op het </a:t>
            </a:r>
            <a:r>
              <a:rPr lang="en-US" dirty="0" err="1">
                <a:cs typeface="Calibri"/>
              </a:rPr>
              <a:t>dagelijks</a:t>
            </a:r>
            <a:r>
              <a:rPr lang="en-US" dirty="0">
                <a:cs typeface="Calibri"/>
              </a:rPr>
              <a:t> </a:t>
            </a:r>
            <a:r>
              <a:rPr lang="en-US" dirty="0" err="1">
                <a:cs typeface="Calibri"/>
              </a:rPr>
              <a:t>functioneren</a:t>
            </a:r>
            <a:r>
              <a:rPr lang="en-US" dirty="0">
                <a:cs typeface="Calibri"/>
              </a:rPr>
              <a:t> </a:t>
            </a:r>
            <a:r>
              <a:rPr lang="en-US" dirty="0" err="1">
                <a:cs typeface="Calibri"/>
              </a:rPr>
              <a:t>centraal</a:t>
            </a:r>
            <a:r>
              <a:rPr lang="en-US" dirty="0">
                <a:cs typeface="Calibri"/>
              </a:rPr>
              <a:t> </a:t>
            </a:r>
            <a:r>
              <a:rPr lang="en-US" dirty="0" err="1">
                <a:cs typeface="Calibri"/>
              </a:rPr>
              <a:t>staan</a:t>
            </a:r>
            <a:r>
              <a:rPr lang="en-US" dirty="0">
                <a:cs typeface="Calibri"/>
              </a:rPr>
              <a:t>. </a:t>
            </a:r>
            <a:r>
              <a:rPr lang="en-US" dirty="0" err="1">
                <a:cs typeface="Calibri"/>
              </a:rPr>
              <a:t>Deze</a:t>
            </a:r>
            <a:r>
              <a:rPr lang="en-US" dirty="0">
                <a:cs typeface="Calibri"/>
              </a:rPr>
              <a:t> </a:t>
            </a:r>
            <a:r>
              <a:rPr lang="en-US" dirty="0" err="1">
                <a:cs typeface="Calibri"/>
              </a:rPr>
              <a:t>studie</a:t>
            </a:r>
            <a:r>
              <a:rPr lang="en-US" dirty="0">
                <a:cs typeface="Calibri"/>
              </a:rPr>
              <a:t> is </a:t>
            </a:r>
            <a:r>
              <a:rPr lang="en-US" dirty="0" err="1">
                <a:cs typeface="Calibri"/>
              </a:rPr>
              <a:t>aangevraagd</a:t>
            </a:r>
            <a:r>
              <a:rPr lang="en-US" dirty="0">
                <a:cs typeface="Calibri"/>
              </a:rPr>
              <a:t> en </a:t>
            </a:r>
            <a:r>
              <a:rPr lang="en-US" dirty="0" err="1">
                <a:cs typeface="Calibri"/>
              </a:rPr>
              <a:t>goedgekeurd</a:t>
            </a:r>
            <a:r>
              <a:rPr lang="en-US" dirty="0">
                <a:cs typeface="Calibri"/>
              </a:rPr>
              <a:t> </a:t>
            </a:r>
            <a:r>
              <a:rPr lang="en-US" dirty="0" err="1">
                <a:cs typeface="Calibri"/>
              </a:rPr>
              <a:t>bij</a:t>
            </a:r>
            <a:r>
              <a:rPr lang="en-US" dirty="0">
                <a:cs typeface="Calibri"/>
              </a:rPr>
              <a:t> de </a:t>
            </a:r>
            <a:r>
              <a:rPr lang="en-US" dirty="0" err="1">
                <a:cs typeface="Calibri"/>
              </a:rPr>
              <a:t>Programmaraad</a:t>
            </a:r>
            <a:r>
              <a:rPr lang="en-US" dirty="0">
                <a:cs typeface="Calibri"/>
              </a:rPr>
              <a:t> (</a:t>
            </a:r>
            <a:r>
              <a:rPr lang="en-US" dirty="0" err="1">
                <a:cs typeface="Calibri"/>
              </a:rPr>
              <a:t>adviesraad</a:t>
            </a:r>
            <a:r>
              <a:rPr lang="en-US" dirty="0">
                <a:cs typeface="Calibri"/>
              </a:rPr>
              <a:t> van het </a:t>
            </a:r>
            <a:r>
              <a:rPr lang="en-US" dirty="0" err="1">
                <a:cs typeface="Calibri"/>
              </a:rPr>
              <a:t>het</a:t>
            </a:r>
            <a:r>
              <a:rPr lang="en-US" dirty="0">
                <a:cs typeface="Calibri"/>
              </a:rPr>
              <a:t> </a:t>
            </a:r>
            <a:r>
              <a:rPr lang="en-US" dirty="0" err="1">
                <a:cs typeface="Calibri"/>
              </a:rPr>
              <a:t>bestuur</a:t>
            </a:r>
            <a:r>
              <a:rPr lang="en-US" dirty="0">
                <a:cs typeface="Calibri"/>
              </a:rPr>
              <a:t> van de </a:t>
            </a:r>
            <a:r>
              <a:rPr lang="en-US" dirty="0" err="1">
                <a:cs typeface="Calibri"/>
              </a:rPr>
              <a:t>Stichting</a:t>
            </a:r>
            <a:r>
              <a:rPr lang="en-US" dirty="0">
                <a:cs typeface="Calibri"/>
              </a:rPr>
              <a:t> Expertise ZG) en is </a:t>
            </a:r>
            <a:r>
              <a:rPr lang="en-US" dirty="0" err="1">
                <a:cs typeface="Calibri"/>
              </a:rPr>
              <a:t>uitgevoerd</a:t>
            </a:r>
            <a:r>
              <a:rPr lang="en-US" dirty="0">
                <a:cs typeface="Calibri"/>
              </a:rPr>
              <a:t> door </a:t>
            </a:r>
            <a:r>
              <a:rPr lang="en-US" dirty="0" err="1">
                <a:cs typeface="Calibri"/>
              </a:rPr>
              <a:t>onderzoekers</a:t>
            </a:r>
            <a:r>
              <a:rPr lang="en-US" dirty="0">
                <a:cs typeface="Calibri"/>
              </a:rPr>
              <a:t> van de Robert Coppes </a:t>
            </a:r>
            <a:r>
              <a:rPr lang="en-US" dirty="0" err="1">
                <a:cs typeface="Calibri"/>
              </a:rPr>
              <a:t>Stichting</a:t>
            </a:r>
            <a:r>
              <a:rPr lang="en-US" dirty="0">
                <a:cs typeface="Calibri"/>
              </a:rPr>
              <a:t>, </a:t>
            </a:r>
            <a:r>
              <a:rPr lang="en-US" dirty="0" err="1">
                <a:cs typeface="Calibri"/>
              </a:rPr>
              <a:t>I.s.m</a:t>
            </a:r>
            <a:r>
              <a:rPr lang="en-US" dirty="0">
                <a:cs typeface="Calibri"/>
              </a:rPr>
              <a:t>. het Amsterdam UMC, </a:t>
            </a:r>
            <a:r>
              <a:rPr lang="en-US" dirty="0" err="1">
                <a:cs typeface="Calibri"/>
              </a:rPr>
              <a:t>locatie</a:t>
            </a:r>
            <a:r>
              <a:rPr lang="en-US" dirty="0">
                <a:cs typeface="Calibri"/>
              </a:rPr>
              <a:t> VUMC. </a:t>
            </a: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‹nr.›</a:t>
            </a:fld>
            <a:endParaRPr lang="nl-NL"/>
          </a:p>
        </p:txBody>
      </p:sp>
    </p:spTree>
    <p:extLst>
      <p:ext uri="{BB962C8B-B14F-4D97-AF65-F5344CB8AC3E}">
        <p14:creationId xmlns:p14="http://schemas.microsoft.com/office/powerpoint/2010/main" val="3534177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zorg (1/3)</a:t>
            </a:r>
            <a:br>
              <a:rPr lang="nl-NL" sz="1200" b="1"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Professionele ondersteuning:</a:t>
            </a:r>
            <a:r>
              <a:rPr lang="nl-NL" sz="1200" kern="1200" dirty="0">
                <a:solidFill>
                  <a:schemeClr val="tx1"/>
                </a:solidFill>
                <a:effectLst/>
                <a:latin typeface="+mn-lt"/>
                <a:ea typeface="+mn-ea"/>
                <a:cs typeface="+mn-cs"/>
              </a:rPr>
              <a:t> Er lijken weinig mogelijkheden voor diagnostiek en psychologische behandeling aangepast aan de visuele beperking. Behandeltrouw is een aandachtspunt. Er zijn vaak veel hulpverleners betrokken. Tijdige inzet van behandeling en een stabiel behandelteam worden aangeraden.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Geadviseerd wordt om cliënten te ondersteunen bij het uitbreiden en behouden van informele contacten, bijv. middels het oefenen met mogelijke situaties en sociale vaardigheidstrainingen. Tevens wordt geadviseerd te zoeken naar de best mogelijke manier van communicatie. Ook kan men denken aan (technologische) hulpmiddelen die adequate ondersteuning kunnen geven, naast regelmatige begeleidingsmomenten.</a:t>
            </a:r>
          </a:p>
          <a:p>
            <a:r>
              <a:rPr lang="nl-NL" sz="1200" u="sng" kern="1200" dirty="0">
                <a:solidFill>
                  <a:schemeClr val="tx1"/>
                </a:solidFill>
                <a:effectLst/>
                <a:latin typeface="+mn-lt"/>
                <a:ea typeface="+mn-ea"/>
                <a:cs typeface="+mn-cs"/>
              </a:rPr>
              <a:t>- Maatwerk (intermitterende benadering)</a:t>
            </a:r>
            <a:r>
              <a:rPr lang="nl-NL" sz="1200" kern="1200" dirty="0">
                <a:solidFill>
                  <a:schemeClr val="tx1"/>
                </a:solidFill>
                <a:effectLst/>
                <a:latin typeface="+mn-lt"/>
                <a:ea typeface="+mn-ea"/>
                <a:cs typeface="+mn-cs"/>
              </a:rPr>
              <a:t>: Het op- en afschalen van zorg en extra ondersteuning bij veranderingen is gewenst. Er wordt geadviseerd om balans te houden tussen individuele hulpverlening en het groepsproces op een woonvorm. Er dient aandacht te zijn voor zowel de VI als voor de psychiatrische stoornis. Een duidelijke begeleidingslijn kan de hulpverlener, cliënt en het multidisciplinaire netwerk handvatten geven. </a:t>
            </a: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10</a:t>
            </a:fld>
            <a:endParaRPr lang="nl-NL"/>
          </a:p>
        </p:txBody>
      </p:sp>
    </p:spTree>
    <p:extLst>
      <p:ext uri="{BB962C8B-B14F-4D97-AF65-F5344CB8AC3E}">
        <p14:creationId xmlns:p14="http://schemas.microsoft.com/office/powerpoint/2010/main" val="2299366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zorg (2/3)</a:t>
            </a:r>
            <a:endParaRPr lang="nl-NL" sz="1200" u="sng" kern="1200" dirty="0">
              <a:solidFill>
                <a:schemeClr val="tx1"/>
              </a:solidFill>
              <a:effectLst/>
              <a:latin typeface="+mn-lt"/>
              <a:ea typeface="+mn-ea"/>
              <a:cs typeface="+mn-cs"/>
            </a:endParaRPr>
          </a:p>
          <a:p>
            <a:r>
              <a:rPr lang="nl-NL" sz="1200" u="sng" kern="1200" dirty="0">
                <a:solidFill>
                  <a:schemeClr val="tx1"/>
                </a:solidFill>
                <a:effectLst/>
                <a:latin typeface="+mn-lt"/>
                <a:ea typeface="+mn-ea"/>
                <a:cs typeface="+mn-cs"/>
              </a:rPr>
              <a:t>- Rol hulpverlener:</a:t>
            </a:r>
            <a:r>
              <a:rPr lang="nl-NL" sz="1200" kern="1200" dirty="0">
                <a:solidFill>
                  <a:schemeClr val="tx1"/>
                </a:solidFill>
                <a:effectLst/>
                <a:latin typeface="+mn-lt"/>
                <a:ea typeface="+mn-ea"/>
                <a:cs typeface="+mn-cs"/>
              </a:rPr>
              <a:t> Een vertrouwensrelatie en een empathische, open houding lijken cruciaal om goede hulp te kunnen verlenen. Nabijheid en presentie zijn veelgenoemde thema’s. Duidelijkheid, het stellen van grenzen, realistische verwachtingen zijn belangrijk. De cliënt ervaringen op laten doen, mogelijkheden aanreiken, het zoeken van positieve beïnvloeding en aandacht voor succeservaringen kunnen positief bijdragen.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Regie bij de cliënt</a:t>
            </a:r>
            <a:r>
              <a:rPr lang="nl-NL" sz="1200" kern="1200" dirty="0">
                <a:solidFill>
                  <a:schemeClr val="tx1"/>
                </a:solidFill>
                <a:effectLst/>
                <a:latin typeface="+mn-lt"/>
                <a:ea typeface="+mn-ea"/>
                <a:cs typeface="+mn-cs"/>
              </a:rPr>
              <a:t>: Het wordt van belang geacht de regie zo veel mogelijk bij de cliënt te leggen en de verantwoordelijkheid bij de cliënt laten. Omdat cliënten extra kwetsbaar zijn, moet er een goede balans worden gezocht tussen adviseren/beschermen en de cliënt eigen beslissingen laten nemen. </a:t>
            </a:r>
            <a:br>
              <a:rPr lang="nl-NL" sz="1200" kern="1200" dirty="0">
                <a:solidFill>
                  <a:schemeClr val="tx1"/>
                </a:solidFill>
                <a:effectLst/>
                <a:latin typeface="+mn-lt"/>
                <a:ea typeface="+mn-ea"/>
                <a:cs typeface="+mn-cs"/>
              </a:rPr>
            </a:b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11</a:t>
            </a:fld>
            <a:endParaRPr lang="nl-NL"/>
          </a:p>
        </p:txBody>
      </p:sp>
    </p:spTree>
    <p:extLst>
      <p:ext uri="{BB962C8B-B14F-4D97-AF65-F5344CB8AC3E}">
        <p14:creationId xmlns:p14="http://schemas.microsoft.com/office/powerpoint/2010/main" val="3090662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zorg (3/3)</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Samenwerking:</a:t>
            </a:r>
            <a:r>
              <a:rPr lang="nl-NL" sz="1200" kern="1200" dirty="0">
                <a:solidFill>
                  <a:schemeClr val="tx1"/>
                </a:solidFill>
                <a:effectLst/>
                <a:latin typeface="+mn-lt"/>
                <a:ea typeface="+mn-ea"/>
                <a:cs typeface="+mn-cs"/>
              </a:rPr>
              <a:t> Er is vaak te weinig samenwerking tussen professionals, terwijl een goede multidisciplinaire samenwerking (o.a. huisarts, verslavingszorg, mentor etc.) erg belangrijk lijkt.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Specialistische GGZ kan een belangrijke rol vervullen als zij voorzien worden van kennis over de VI. Andersom dienen VI-professionals te beschikken over adequate PI-kennis. </a:t>
            </a:r>
          </a:p>
          <a:p>
            <a:r>
              <a:rPr lang="nl-NL" sz="1200" u="sng" kern="1200" dirty="0">
                <a:solidFill>
                  <a:schemeClr val="tx1"/>
                </a:solidFill>
                <a:effectLst/>
                <a:latin typeface="+mn-lt"/>
                <a:ea typeface="+mn-ea"/>
                <a:cs typeface="+mn-cs"/>
              </a:rPr>
              <a:t>- Beeldvorming:</a:t>
            </a:r>
            <a:r>
              <a:rPr lang="nl-NL" sz="1200" kern="1200" dirty="0">
                <a:solidFill>
                  <a:schemeClr val="tx1"/>
                </a:solidFill>
                <a:effectLst/>
                <a:latin typeface="+mn-lt"/>
                <a:ea typeface="+mn-ea"/>
                <a:cs typeface="+mn-cs"/>
              </a:rPr>
              <a:t> Het uitvoeren van (differentiaal)diagnostiek wordt als gevolg van de VIxPI bemoeilijkt. Van belang om middels (observerende) diagnostiek een beeld te vormen van de cliënt en eventuele problematiek tijdig te signaleren. Het uitvoeren van ADL-zaken kan voor sommige cliënten als graadmeter werken.</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Psychoeducatie:</a:t>
            </a:r>
            <a:r>
              <a:rPr lang="nl-NL" sz="1200" kern="1200" dirty="0">
                <a:solidFill>
                  <a:schemeClr val="tx1"/>
                </a:solidFill>
                <a:effectLst/>
                <a:latin typeface="+mn-lt"/>
                <a:ea typeface="+mn-ea"/>
                <a:cs typeface="+mn-cs"/>
              </a:rPr>
              <a:t> Aangeraden wordt om op het juiste moment en in overleg met de cliënt zowel </a:t>
            </a:r>
            <a:r>
              <a:rPr lang="nl-NL" sz="1200" kern="1200" dirty="0" err="1">
                <a:solidFill>
                  <a:schemeClr val="tx1"/>
                </a:solidFill>
                <a:effectLst/>
                <a:latin typeface="+mn-lt"/>
                <a:ea typeface="+mn-ea"/>
                <a:cs typeface="+mn-cs"/>
              </a:rPr>
              <a:t>psychoeducatie</a:t>
            </a:r>
            <a:r>
              <a:rPr lang="nl-NL" sz="1200" kern="1200" dirty="0">
                <a:solidFill>
                  <a:schemeClr val="tx1"/>
                </a:solidFill>
                <a:effectLst/>
                <a:latin typeface="+mn-lt"/>
                <a:ea typeface="+mn-ea"/>
                <a:cs typeface="+mn-cs"/>
              </a:rPr>
              <a:t> (op maat) aan de cliënt te geven, als ook aan het informele netwerk/huisgenoten en derden (bijv. op het werk).</a:t>
            </a: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12</a:t>
            </a:fld>
            <a:endParaRPr lang="nl-NL"/>
          </a:p>
        </p:txBody>
      </p:sp>
    </p:spTree>
    <p:extLst>
      <p:ext uri="{BB962C8B-B14F-4D97-AF65-F5344CB8AC3E}">
        <p14:creationId xmlns:p14="http://schemas.microsoft.com/office/powerpoint/2010/main" val="767984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Beïnvloedende factoren: Wat maakt dat sommigen meer/minder impact op het dagelijks functioneren ervaren?</a:t>
            </a:r>
            <a:br>
              <a:rPr lang="nl-NL" sz="1200" b="1" kern="1200" dirty="0">
                <a:solidFill>
                  <a:schemeClr val="tx1"/>
                </a:solidFill>
                <a:effectLst/>
                <a:latin typeface="+mn-lt"/>
                <a:ea typeface="+mn-ea"/>
                <a:cs typeface="+mn-cs"/>
              </a:rPr>
            </a:br>
            <a:r>
              <a:rPr lang="nl-NL" sz="1200" i="1" kern="1200" dirty="0">
                <a:solidFill>
                  <a:schemeClr val="tx1"/>
                </a:solidFill>
                <a:effectLst/>
                <a:latin typeface="+mn-lt"/>
                <a:ea typeface="+mn-ea"/>
                <a:cs typeface="+mn-cs"/>
              </a:rPr>
              <a:t>Persoonsfactoren</a:t>
            </a:r>
            <a:br>
              <a:rPr lang="nl-NL" sz="1200" i="1"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Karakter, intelligentie, </a:t>
            </a:r>
            <a:r>
              <a:rPr lang="nl-NL" sz="1200" kern="1200" dirty="0" err="1">
                <a:solidFill>
                  <a:schemeClr val="tx1"/>
                </a:solidFill>
                <a:effectLst/>
                <a:latin typeface="+mn-lt"/>
                <a:ea typeface="+mn-ea"/>
                <a:cs typeface="+mn-cs"/>
              </a:rPr>
              <a:t>copingstijlen</a:t>
            </a:r>
            <a:r>
              <a:rPr lang="nl-NL" sz="1200" kern="1200" dirty="0">
                <a:solidFill>
                  <a:schemeClr val="tx1"/>
                </a:solidFill>
                <a:effectLst/>
                <a:latin typeface="+mn-lt"/>
                <a:ea typeface="+mn-ea"/>
                <a:cs typeface="+mn-cs"/>
              </a:rPr>
              <a:t>, sociale vaardigheden, motivatie, acceptatie, zelfinzicht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Mate van zelfstandigheid, gezondheid</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Mate van visuele beperking en of dit aangeboren of verworven is, mate van psychiatrische stoornis, eventuele comorbiditeiten</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Mate van ervaren negatieve emoties zoals angstklachten en somberheidsklachten</a:t>
            </a:r>
            <a:br>
              <a:rPr lang="nl-NL" sz="1200" kern="1200" dirty="0">
                <a:solidFill>
                  <a:schemeClr val="tx1"/>
                </a:solidFill>
                <a:effectLst/>
                <a:latin typeface="+mn-lt"/>
                <a:ea typeface="+mn-ea"/>
                <a:cs typeface="+mn-cs"/>
              </a:rPr>
            </a:br>
            <a:endParaRPr lang="nl-NL" sz="1200" kern="1200" dirty="0">
              <a:solidFill>
                <a:schemeClr val="tx1"/>
              </a:solidFill>
              <a:effectLst/>
              <a:latin typeface="+mn-lt"/>
              <a:ea typeface="+mn-ea"/>
              <a:cs typeface="+mn-cs"/>
            </a:endParaRPr>
          </a:p>
          <a:p>
            <a:r>
              <a:rPr lang="nl-NL" sz="1200" i="1" kern="1200" dirty="0">
                <a:solidFill>
                  <a:schemeClr val="tx1"/>
                </a:solidFill>
                <a:effectLst/>
                <a:latin typeface="+mn-lt"/>
                <a:ea typeface="+mn-ea"/>
                <a:cs typeface="+mn-cs"/>
              </a:rPr>
              <a:t>Omgevingsfactoren</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Hebben van een informeel netwerk</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Houding van derden, zoals werkgever</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Tijdbesteding en </a:t>
            </a:r>
            <a:r>
              <a:rPr lang="nl-NL" sz="1200" kern="1200" dirty="0" err="1">
                <a:solidFill>
                  <a:schemeClr val="tx1"/>
                </a:solidFill>
                <a:effectLst/>
                <a:latin typeface="+mn-lt"/>
                <a:ea typeface="+mn-ea"/>
                <a:cs typeface="+mn-cs"/>
              </a:rPr>
              <a:t>dagstructuur</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Beschikbaarheid van hulpverlening (en vertrouwen hierin, regievoering)</a:t>
            </a: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13</a:t>
            </a:fld>
            <a:endParaRPr lang="nl-NL"/>
          </a:p>
        </p:txBody>
      </p:sp>
    </p:spTree>
    <p:extLst>
      <p:ext uri="{BB962C8B-B14F-4D97-AF65-F5344CB8AC3E}">
        <p14:creationId xmlns:p14="http://schemas.microsoft.com/office/powerpoint/2010/main" val="2313252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dirty="0">
                <a:solidFill>
                  <a:schemeClr val="tx1"/>
                </a:solidFill>
                <a:effectLst/>
                <a:latin typeface="+mn-lt"/>
                <a:ea typeface="+mn-ea"/>
                <a:cs typeface="+mn-cs"/>
              </a:rPr>
              <a:t>Een aantal toelichtingen van professionals:</a:t>
            </a:r>
          </a:p>
          <a:p>
            <a:endParaRPr lang="nl-NL"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dirty="0">
                <a:solidFill>
                  <a:schemeClr val="tx1"/>
                </a:solidFill>
                <a:effectLst/>
                <a:latin typeface="+mn-lt"/>
                <a:ea typeface="+mn-ea"/>
                <a:cs typeface="+mn-cs"/>
              </a:rPr>
              <a:t>“Ik schrik vaak van de weinig sociale contacten die onze cliënten meestal hebben. Ook  hebben ze vaak geen partner.</a:t>
            </a:r>
            <a:r>
              <a:rPr lang="nl-NL" dirty="0"/>
              <a:t> </a:t>
            </a:r>
            <a:r>
              <a:rPr lang="nl-NL" sz="1200" b="0" i="0" u="none" strike="noStrike" kern="1200" dirty="0">
                <a:solidFill>
                  <a:schemeClr val="tx1"/>
                </a:solidFill>
                <a:effectLst/>
                <a:latin typeface="+mn-lt"/>
                <a:ea typeface="+mn-ea"/>
                <a:cs typeface="+mn-cs"/>
              </a:rPr>
              <a:t>Men kan minder controle uitoefenen op hun eigen proces/vrijheid en botst dus sneller met interpersoonlijke problemen”.</a:t>
            </a:r>
          </a:p>
          <a:p>
            <a:r>
              <a:rPr lang="nl-NL" sz="1200" b="0" i="0" u="none" strike="noStrike" kern="1200" dirty="0">
                <a:solidFill>
                  <a:schemeClr val="tx1"/>
                </a:solidFill>
                <a:effectLst/>
                <a:latin typeface="+mn-lt"/>
                <a:ea typeface="+mn-ea"/>
                <a:cs typeface="+mn-cs"/>
              </a:rPr>
              <a:t>“Ik denk dat basis in het menszijn zelf ligt. Als je begrijpt hoe de wereld in elkaar zit, vertrouwen hebt, om kunt gaan met afhankelijkheid en op een goede manier met de wereld kan communiceren zullen de problemen op veel andere gebieden kleiner zijn.</a:t>
            </a:r>
            <a:r>
              <a:rPr lang="nl-NL" dirty="0"/>
              <a:t> </a:t>
            </a:r>
            <a:r>
              <a:rPr lang="nl-NL" sz="1200" b="0" i="0" u="none" strike="noStrike" kern="1200" dirty="0">
                <a:solidFill>
                  <a:schemeClr val="tx1"/>
                </a:solidFill>
                <a:effectLst/>
                <a:latin typeface="+mn-lt"/>
                <a:ea typeface="+mn-ea"/>
                <a:cs typeface="+mn-cs"/>
              </a:rPr>
              <a:t>Het vertrouwen in de mede mens is vaak al ernstig geschaad, vaak is er een wantrouwen, een vertrouwensband opbouwen kost veel tijd”.</a:t>
            </a:r>
          </a:p>
          <a:p>
            <a:r>
              <a:rPr lang="nl-NL" sz="1200" b="0" i="0" u="none" strike="noStrike" kern="1200" dirty="0">
                <a:solidFill>
                  <a:schemeClr val="tx1"/>
                </a:solidFill>
                <a:effectLst/>
                <a:latin typeface="+mn-lt"/>
                <a:ea typeface="+mn-ea"/>
                <a:cs typeface="+mn-cs"/>
              </a:rPr>
              <a:t>“Het wel of geen hulpvragen vind ik erg herkenbaar. Daarnaast is voor beide beperkingen de belastbaarheid een heikel punt. Qua sociale interacties versterken beide beperkingen elkaar.</a:t>
            </a:r>
            <a:r>
              <a:rPr lang="nl-NL" dirty="0"/>
              <a:t> </a:t>
            </a:r>
            <a:r>
              <a:rPr lang="nl-NL" sz="1200" b="0" i="0" u="none" strike="noStrike" kern="1200" dirty="0">
                <a:solidFill>
                  <a:schemeClr val="tx1"/>
                </a:solidFill>
                <a:effectLst/>
                <a:latin typeface="+mn-lt"/>
                <a:ea typeface="+mn-ea"/>
                <a:cs typeface="+mn-cs"/>
              </a:rPr>
              <a:t>Volgens </a:t>
            </a:r>
            <a:r>
              <a:rPr lang="nl-NL" sz="1200" b="0" i="0" u="none" strike="noStrike" kern="1200" dirty="0" err="1">
                <a:solidFill>
                  <a:schemeClr val="tx1"/>
                </a:solidFill>
                <a:effectLst/>
                <a:latin typeface="+mn-lt"/>
                <a:ea typeface="+mn-ea"/>
                <a:cs typeface="+mn-cs"/>
              </a:rPr>
              <a:t>Rehab</a:t>
            </a:r>
            <a:r>
              <a:rPr lang="nl-NL" sz="1200" b="0" i="0" u="none" strike="noStrike" kern="1200" dirty="0">
                <a:solidFill>
                  <a:schemeClr val="tx1"/>
                </a:solidFill>
                <a:effectLst/>
                <a:latin typeface="+mn-lt"/>
                <a:ea typeface="+mn-ea"/>
                <a:cs typeface="+mn-cs"/>
              </a:rPr>
              <a:t> is in de piramide opbouw de onderste twee lagen van wezenlijk belang wil je met </a:t>
            </a:r>
            <a:r>
              <a:rPr lang="nl-NL" sz="1200" b="0" i="0" u="none" strike="noStrike" kern="1200" dirty="0" err="1">
                <a:solidFill>
                  <a:schemeClr val="tx1"/>
                </a:solidFill>
                <a:effectLst/>
                <a:latin typeface="+mn-lt"/>
                <a:ea typeface="+mn-ea"/>
                <a:cs typeface="+mn-cs"/>
              </a:rPr>
              <a:t>client</a:t>
            </a:r>
            <a:r>
              <a:rPr lang="nl-NL" sz="1200" b="0" i="0" u="none" strike="noStrike" kern="1200" dirty="0">
                <a:solidFill>
                  <a:schemeClr val="tx1"/>
                </a:solidFill>
                <a:effectLst/>
                <a:latin typeface="+mn-lt"/>
                <a:ea typeface="+mn-ea"/>
                <a:cs typeface="+mn-cs"/>
              </a:rPr>
              <a:t> verder komen. Opbouwen van een band waarbij gelijkwaardigheid en vertrouwen groot goed is”.</a:t>
            </a:r>
          </a:p>
          <a:p>
            <a:r>
              <a:rPr lang="nl-NL" sz="1200" b="0" i="0" u="none" strike="noStrike" kern="1200" dirty="0">
                <a:solidFill>
                  <a:schemeClr val="tx1"/>
                </a:solidFill>
                <a:effectLst/>
                <a:latin typeface="+mn-lt"/>
                <a:ea typeface="+mn-ea"/>
                <a:cs typeface="+mn-cs"/>
              </a:rPr>
              <a:t>“Acceptatie is moeizaam omdat het vaak ontbreekt aan zelfinzicht en nemen van initiatieven die leiden tot een positieve levensinstelling”. “Kom met regelmaat mensen tegen waarbij de acceptatie een groot probleem is, en wat zich erg uitwaaiert naar andere levensgebieden”.</a:t>
            </a: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14</a:t>
            </a:fld>
            <a:endParaRPr lang="nl-NL"/>
          </a:p>
        </p:txBody>
      </p:sp>
    </p:spTree>
    <p:extLst>
      <p:ext uri="{BB962C8B-B14F-4D97-AF65-F5344CB8AC3E}">
        <p14:creationId xmlns:p14="http://schemas.microsoft.com/office/powerpoint/2010/main" val="28463347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Tx/>
              <a:buNone/>
            </a:pPr>
            <a:r>
              <a:rPr lang="nl-NL" sz="1200" dirty="0"/>
              <a:t>Thema’s om verder te onderzoeken:</a:t>
            </a:r>
          </a:p>
          <a:p>
            <a:pPr>
              <a:buFontTx/>
              <a:buNone/>
            </a:pPr>
            <a:endParaRPr lang="nl-NL" sz="1200" dirty="0"/>
          </a:p>
          <a:p>
            <a:pPr>
              <a:buFontTx/>
              <a:buChar char="-"/>
            </a:pPr>
            <a:r>
              <a:rPr lang="nl-NL" sz="1200" dirty="0"/>
              <a:t>Beleving van cliënten zelf</a:t>
            </a:r>
          </a:p>
          <a:p>
            <a:pPr>
              <a:buFontTx/>
              <a:buChar char="-"/>
            </a:pPr>
            <a:r>
              <a:rPr lang="nl-NL" sz="1200" dirty="0"/>
              <a:t>Gevoelens als eenzaamheid, zelfbeeld/zelfvertrouwen, eigen regie</a:t>
            </a:r>
          </a:p>
          <a:p>
            <a:pPr>
              <a:buFontTx/>
              <a:buChar char="-"/>
            </a:pPr>
            <a:r>
              <a:rPr lang="nl-NL" sz="1200" dirty="0"/>
              <a:t>Relaties en intimiteit</a:t>
            </a:r>
          </a:p>
          <a:p>
            <a:pPr>
              <a:buFontTx/>
              <a:buChar char="-"/>
            </a:pPr>
            <a:r>
              <a:rPr lang="nl-NL" sz="1200" dirty="0" err="1"/>
              <a:t>Transdiagnostische</a:t>
            </a:r>
            <a:r>
              <a:rPr lang="nl-NL" sz="1200" dirty="0"/>
              <a:t> factoren, kritische ‘succesfactoren’ bij mensen met een </a:t>
            </a:r>
            <a:r>
              <a:rPr lang="nl-NL" sz="1200" dirty="0" err="1"/>
              <a:t>VIxMD</a:t>
            </a:r>
            <a:endParaRPr lang="nl-NL" sz="1200" dirty="0"/>
          </a:p>
          <a:p>
            <a:pPr>
              <a:buFontTx/>
              <a:buChar char="-"/>
            </a:pPr>
            <a:r>
              <a:rPr lang="nl-NL" sz="1200" dirty="0"/>
              <a:t>Impact van </a:t>
            </a:r>
            <a:r>
              <a:rPr lang="nl-NL" sz="1200" dirty="0" err="1"/>
              <a:t>VIxMD</a:t>
            </a:r>
            <a:r>
              <a:rPr lang="nl-NL" sz="1200" dirty="0"/>
              <a:t> in kaart kunnen brengen voor individuele cliënten, bijv. in de diepte gaan op één van de thema’s</a:t>
            </a:r>
          </a:p>
          <a:p>
            <a:pPr>
              <a:buFontTx/>
              <a:buChar char="-"/>
            </a:pPr>
            <a:r>
              <a:rPr lang="nl-NL" sz="1200" dirty="0"/>
              <a:t>Uitgebreidere handelingsadviezen/methodieken voor diagnostiek, begeleiding en behandeling</a:t>
            </a:r>
          </a:p>
          <a:p>
            <a:pPr>
              <a:buFontTx/>
              <a:buChar char="-"/>
            </a:pPr>
            <a:endParaRPr lang="nl-NL" sz="1200" dirty="0"/>
          </a:p>
          <a:p>
            <a:pPr marL="0" indent="0">
              <a:buNone/>
            </a:pPr>
            <a:endParaRPr lang="nl-NL" sz="1200" dirty="0">
              <a:solidFill>
                <a:schemeClr val="tx2"/>
              </a:solidFill>
            </a:endParaRPr>
          </a:p>
          <a:p>
            <a:r>
              <a:rPr lang="nl-NL" sz="1200" kern="1200" dirty="0">
                <a:solidFill>
                  <a:schemeClr val="tx1"/>
                </a:solidFill>
                <a:effectLst/>
                <a:latin typeface="+mn-lt"/>
                <a:ea typeface="+mn-ea"/>
                <a:cs typeface="+mn-cs"/>
              </a:rPr>
              <a:t> </a:t>
            </a: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15</a:t>
            </a:fld>
            <a:endParaRPr lang="nl-NL"/>
          </a:p>
        </p:txBody>
      </p:sp>
    </p:spTree>
    <p:extLst>
      <p:ext uri="{BB962C8B-B14F-4D97-AF65-F5344CB8AC3E}">
        <p14:creationId xmlns:p14="http://schemas.microsoft.com/office/powerpoint/2010/main" val="1355379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dirty="0">
                <a:solidFill>
                  <a:srgbClr val="FFFFFF"/>
                </a:solidFill>
              </a:rPr>
              <a:t>Wat deelname aan de Impactstudie professionals zoal opleverde…</a:t>
            </a:r>
          </a:p>
          <a:p>
            <a:endParaRPr lang="nl-NL" sz="1200" dirty="0">
              <a:solidFill>
                <a:srgbClr val="000000"/>
              </a:solidFill>
            </a:endParaRPr>
          </a:p>
          <a:p>
            <a:r>
              <a:rPr lang="nl-NL" sz="1200" dirty="0">
                <a:solidFill>
                  <a:srgbClr val="000000"/>
                </a:solidFill>
              </a:rPr>
              <a:t>- Nadenken over deze doelgroepen, kritisch kijken naar de impact van een </a:t>
            </a:r>
            <a:r>
              <a:rPr lang="nl-NL" sz="1200" dirty="0" err="1">
                <a:solidFill>
                  <a:srgbClr val="000000"/>
                </a:solidFill>
              </a:rPr>
              <a:t>VIxMD</a:t>
            </a:r>
            <a:r>
              <a:rPr lang="nl-NL" sz="1200" dirty="0">
                <a:solidFill>
                  <a:srgbClr val="000000"/>
                </a:solidFill>
              </a:rPr>
              <a:t> en motivatie om meer literatuur te lezen</a:t>
            </a:r>
          </a:p>
          <a:p>
            <a:r>
              <a:rPr lang="nl-NL" sz="1200" dirty="0">
                <a:solidFill>
                  <a:srgbClr val="000000"/>
                </a:solidFill>
              </a:rPr>
              <a:t>- Opgehaalde informatie is middels de </a:t>
            </a:r>
            <a:r>
              <a:rPr lang="nl-NL" sz="1200" dirty="0" err="1">
                <a:solidFill>
                  <a:srgbClr val="000000"/>
                </a:solidFill>
              </a:rPr>
              <a:t>powerpoint</a:t>
            </a:r>
            <a:r>
              <a:rPr lang="nl-NL" sz="1200" dirty="0">
                <a:solidFill>
                  <a:srgbClr val="000000"/>
                </a:solidFill>
              </a:rPr>
              <a:t> inzichtelijk met focus op de leefgebieden. Veel is bekend, maar het helpt in de praktijk alerter te zijn op genoemde thema’s en voorbeelden</a:t>
            </a:r>
          </a:p>
          <a:p>
            <a:r>
              <a:rPr lang="nl-NL" sz="1200" dirty="0">
                <a:solidFill>
                  <a:srgbClr val="000000"/>
                </a:solidFill>
              </a:rPr>
              <a:t>- Besef dat een basishouding (vertrouwen, volgen, nabijheid, meebewegen) werkt, ongeacht de problematiek</a:t>
            </a:r>
          </a:p>
          <a:p>
            <a:r>
              <a:rPr lang="nl-NL" sz="1200" dirty="0">
                <a:solidFill>
                  <a:srgbClr val="000000"/>
                </a:solidFill>
              </a:rPr>
              <a:t>- Het gaf weinig winst op direct cliëntenniveau</a:t>
            </a:r>
          </a:p>
          <a:p>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16</a:t>
            </a:fld>
            <a:endParaRPr lang="nl-NL"/>
          </a:p>
        </p:txBody>
      </p:sp>
    </p:spTree>
    <p:extLst>
      <p:ext uri="{BB962C8B-B14F-4D97-AF65-F5344CB8AC3E}">
        <p14:creationId xmlns:p14="http://schemas.microsoft.com/office/powerpoint/2010/main" val="359062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deze presentatie staan in de slides de belangrijkste kernwoorden genoemd. </a:t>
            </a:r>
          </a:p>
          <a:p>
            <a:r>
              <a:rPr lang="nl-NL" dirty="0"/>
              <a:t>In de ‘notities’ is de uitgebreide tekst en eventuele uitleg te lezen. Dit is ook te beluisteren door op het audiosymbool te klikken.</a:t>
            </a:r>
          </a:p>
          <a:p>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solidFill>
                  <a:srgbClr val="000000"/>
                </a:solidFill>
              </a:rPr>
              <a:t>Deze eerste presentatie is algemene samenvatting, u kunt dit waarschijnlijk sneller doorlopen.</a:t>
            </a:r>
            <a:endParaRPr lang="nl-NL" dirty="0"/>
          </a:p>
          <a:p>
            <a:endParaRPr lang="nl-NL" dirty="0"/>
          </a:p>
          <a:p>
            <a:r>
              <a:rPr lang="nl-NL" dirty="0"/>
              <a:t>Indien u vragen heeft bij het doorlopen van deze presentatie dan horen wij dat graag! </a:t>
            </a: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2</a:t>
            </a:fld>
            <a:endParaRPr lang="nl-NL"/>
          </a:p>
        </p:txBody>
      </p:sp>
    </p:spTree>
    <p:extLst>
      <p:ext uri="{BB962C8B-B14F-4D97-AF65-F5344CB8AC3E}">
        <p14:creationId xmlns:p14="http://schemas.microsoft.com/office/powerpoint/2010/main" val="1682656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b="1" dirty="0"/>
              <a:t>Samenvatting input van professionals</a:t>
            </a:r>
            <a:endParaRPr lang="nl-NL"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Op basis van de input die door 31 professionals binnen de visuele sector is gegeven over de impact van de combinatie van een visuele beperking (VI) én psychiatrische stoornis (</a:t>
            </a:r>
            <a:r>
              <a:rPr lang="nl-NL" sz="1200" kern="1200" dirty="0" err="1">
                <a:solidFill>
                  <a:schemeClr val="tx1"/>
                </a:solidFill>
                <a:effectLst/>
                <a:latin typeface="+mn-lt"/>
                <a:ea typeface="+mn-ea"/>
                <a:cs typeface="+mn-cs"/>
              </a:rPr>
              <a:t>mental</a:t>
            </a:r>
            <a:r>
              <a:rPr lang="nl-NL" sz="1200" kern="1200" dirty="0">
                <a:solidFill>
                  <a:schemeClr val="tx1"/>
                </a:solidFill>
                <a:effectLst/>
                <a:latin typeface="+mn-lt"/>
                <a:ea typeface="+mn-ea"/>
                <a:cs typeface="+mn-cs"/>
              </a:rPr>
              <a:t> disorder, MD) op het dagelijks functioneren van mensen, zagen we dat er op veel domeinen een overlap was. De belangrijkste onderwerpen die hierin naar voren kwamen, zijn in de volgende slides onderverdeeld in Kwaliteit van Leven en Kwaliteit van Zorg. De volgende resultaten zijn dus gebaseerd op de input die we in dit onderzoek van de professionals gekregen hebben, en moeten ook in dat kader gezien moeten worden. </a:t>
            </a:r>
          </a:p>
          <a:p>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3</a:t>
            </a:fld>
            <a:endParaRPr lang="nl-NL"/>
          </a:p>
        </p:txBody>
      </p:sp>
    </p:spTree>
    <p:extLst>
      <p:ext uri="{BB962C8B-B14F-4D97-AF65-F5344CB8AC3E}">
        <p14:creationId xmlns:p14="http://schemas.microsoft.com/office/powerpoint/2010/main" val="3075052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Psychisch (1/2)</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Geestelijke gezondheid:</a:t>
            </a:r>
            <a:r>
              <a:rPr lang="nl-NL" sz="1200" kern="1200" dirty="0">
                <a:solidFill>
                  <a:schemeClr val="tx1"/>
                </a:solidFill>
                <a:effectLst/>
                <a:latin typeface="+mn-lt"/>
                <a:ea typeface="+mn-ea"/>
                <a:cs typeface="+mn-cs"/>
              </a:rPr>
              <a:t> Als gevolg van </a:t>
            </a:r>
            <a:r>
              <a:rPr lang="nl-NL" sz="1200" kern="1200" dirty="0" err="1">
                <a:solidFill>
                  <a:schemeClr val="tx1"/>
                </a:solidFill>
                <a:effectLst/>
                <a:latin typeface="+mn-lt"/>
                <a:ea typeface="+mn-ea"/>
                <a:cs typeface="+mn-cs"/>
              </a:rPr>
              <a:t>VIxMD</a:t>
            </a:r>
            <a:r>
              <a:rPr lang="nl-NL" sz="1200" kern="1200" dirty="0">
                <a:solidFill>
                  <a:schemeClr val="tx1"/>
                </a:solidFill>
                <a:effectLst/>
                <a:latin typeface="+mn-lt"/>
                <a:ea typeface="+mn-ea"/>
                <a:cs typeface="+mn-cs"/>
              </a:rPr>
              <a:t> komen angst, somberheid en eenzaamheid meer voor. Veel cliënten ervaren minder plezier, tevredenheid en motivatie en zij ervaren vaker teleurstellingen. Sommigen ervaren een minderwaardigheidsgevoel, laag zelfbeeld en zijn snel onzeker. Zij willen graag ‘normaal’ zijn en voldoen aan verwachtingen van anderen waardoor zij gedragingen camoufleren. Ook ervaart men soms moeite met assertiviteit waardoor misbruik van hen gemaakt kan worden.</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Afhankelijkheid:</a:t>
            </a:r>
            <a:r>
              <a:rPr lang="nl-NL" sz="1200" kern="1200" dirty="0">
                <a:solidFill>
                  <a:schemeClr val="tx1"/>
                </a:solidFill>
                <a:effectLst/>
                <a:latin typeface="+mn-lt"/>
                <a:ea typeface="+mn-ea"/>
                <a:cs typeface="+mn-cs"/>
              </a:rPr>
              <a:t> De VI kan leiden tot minder zelfstandigheid en sterkere afhankelijkheid van anderen, instanties, vervoer/mobiliteit en (technologische) hulpmiddelen. Echter, vanwege sommige PI heeft men juist moeite met deze afhankelijkheid. Dit kan versterkt worden doordat anderen vanwege de VI behulpzaam willen zijn terwijl dit een averechts effect kan hebben.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Belastbaarheid van de cliënt</a:t>
            </a:r>
            <a:r>
              <a:rPr lang="nl-NL" sz="1200" kern="1200" dirty="0">
                <a:solidFill>
                  <a:schemeClr val="tx1"/>
                </a:solidFill>
                <a:effectLst/>
                <a:latin typeface="+mn-lt"/>
                <a:ea typeface="+mn-ea"/>
                <a:cs typeface="+mn-cs"/>
              </a:rPr>
              <a:t>: Cliënten deze problematiek ervaren kunnen minder belast worden. Alles kost veel energie, men is eerder vermoeid (soms door medicatie), wordt eerder overvraagd en kan overprikkeld raken. Sommigen zijn geneigd snel over eigen grenzen heen te gaan. Er is soms sprake van een algemene disbalans tussen draaglast en draagkracht. Cliënten hebben veel op hun bordje en missen hierin de </a:t>
            </a:r>
            <a:r>
              <a:rPr lang="nl-NL" sz="1200" kern="1200" dirty="0" err="1">
                <a:solidFill>
                  <a:schemeClr val="tx1"/>
                </a:solidFill>
                <a:effectLst/>
                <a:latin typeface="+mn-lt"/>
                <a:ea typeface="+mn-ea"/>
                <a:cs typeface="+mn-cs"/>
              </a:rPr>
              <a:t>copingvaardigheden</a:t>
            </a:r>
            <a:r>
              <a:rPr lang="nl-NL" sz="1200" kern="1200" dirty="0">
                <a:solidFill>
                  <a:schemeClr val="tx1"/>
                </a:solidFill>
                <a:effectLst/>
                <a:latin typeface="+mn-lt"/>
                <a:ea typeface="+mn-ea"/>
                <a:cs typeface="+mn-cs"/>
              </a:rPr>
              <a:t>/netwerk/cognitieve capaciteiten om te dealen met de last en om dit op te kunnen vangen. Hierdoor hoeft er ook maar iets kleins te gebeuren om weer drie stappen terug te vallen. Tevens kan er sprake zijn van slaapproblemen: </a:t>
            </a:r>
            <a:r>
              <a:rPr lang="nl-NL" sz="1200" b="0" i="0" u="none" strike="noStrike" kern="1200" dirty="0">
                <a:solidFill>
                  <a:schemeClr val="tx1"/>
                </a:solidFill>
                <a:effectLst/>
                <a:latin typeface="+mn-lt"/>
                <a:ea typeface="+mn-ea"/>
                <a:cs typeface="+mn-cs"/>
              </a:rPr>
              <a:t>veel piekeren of een mogelijk verminderde aanmaak van melatonine. </a:t>
            </a:r>
            <a:br>
              <a:rPr lang="nl-NL" sz="1200" kern="1200" dirty="0">
                <a:solidFill>
                  <a:schemeClr val="tx1"/>
                </a:solidFill>
                <a:effectLst/>
                <a:latin typeface="+mn-lt"/>
                <a:ea typeface="+mn-ea"/>
                <a:cs typeface="+mn-cs"/>
              </a:rPr>
            </a:b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4</a:t>
            </a:fld>
            <a:endParaRPr lang="nl-NL"/>
          </a:p>
        </p:txBody>
      </p:sp>
    </p:spTree>
    <p:extLst>
      <p:ext uri="{BB962C8B-B14F-4D97-AF65-F5344CB8AC3E}">
        <p14:creationId xmlns:p14="http://schemas.microsoft.com/office/powerpoint/2010/main" val="2101228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Psychisch (2/2)</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Acceptatie:</a:t>
            </a:r>
            <a:r>
              <a:rPr lang="nl-NL" sz="1200" kern="1200" dirty="0">
                <a:solidFill>
                  <a:schemeClr val="tx1"/>
                </a:solidFill>
                <a:effectLst/>
                <a:latin typeface="+mn-lt"/>
                <a:ea typeface="+mn-ea"/>
                <a:cs typeface="+mn-cs"/>
              </a:rPr>
              <a:t> Sommigen lijken grote moeite te hebben met acceptatie, zij ontkennen de problemen en accepteren geen hulp. De psychiatrische stoornis lijkt het kunnen hanteren en accepteren van de visuele beperking te bemoeilijken.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Vertrouwen:</a:t>
            </a:r>
            <a:r>
              <a:rPr lang="nl-NL" sz="1200" kern="1200" dirty="0">
                <a:solidFill>
                  <a:schemeClr val="tx1"/>
                </a:solidFill>
                <a:effectLst/>
                <a:latin typeface="+mn-lt"/>
                <a:ea typeface="+mn-ea"/>
                <a:cs typeface="+mn-cs"/>
              </a:rPr>
              <a:t> Veel cliënten hebben moeite met anderen te vertrouwen en met inschatten wie te vertrouwen is.</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Hulp vragen:</a:t>
            </a:r>
            <a:r>
              <a:rPr lang="nl-NL" sz="1200" kern="1200" dirty="0">
                <a:solidFill>
                  <a:schemeClr val="tx1"/>
                </a:solidFill>
                <a:effectLst/>
                <a:latin typeface="+mn-lt"/>
                <a:ea typeface="+mn-ea"/>
                <a:cs typeface="+mn-cs"/>
              </a:rPr>
              <a:t> Sommigen hebben moeite met het vragen van hulp en stellen hulp uit. Anderen hebben juist moeite met het uitstellen van de hulpvraag; zij vragen continu begeleiding.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Leerbaarheid: </a:t>
            </a:r>
            <a:r>
              <a:rPr lang="nl-NL" sz="1200" kern="1200" dirty="0">
                <a:solidFill>
                  <a:schemeClr val="tx1"/>
                </a:solidFill>
                <a:effectLst/>
                <a:latin typeface="+mn-lt"/>
                <a:ea typeface="+mn-ea"/>
                <a:cs typeface="+mn-cs"/>
              </a:rPr>
              <a:t>Een visuele beperking vergt al extra kennis, soms vrij ingewikkelde kennis, om op veel vlakken op ‘basis niveau’ te kunnen functioneren. Bijkomende psychiatrische problematiek maakt dat die leerbaarheid verder (negatief) beïnvloed kan worden. Door het kunnen leren van dingen kan de eigen regie worden vergroot en daarbij mogelijk dan ook de kwaliteit van leven. </a:t>
            </a: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5</a:t>
            </a:fld>
            <a:endParaRPr lang="nl-NL"/>
          </a:p>
        </p:txBody>
      </p:sp>
    </p:spTree>
    <p:extLst>
      <p:ext uri="{BB962C8B-B14F-4D97-AF65-F5344CB8AC3E}">
        <p14:creationId xmlns:p14="http://schemas.microsoft.com/office/powerpoint/2010/main" val="2556512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Fysiek</a:t>
            </a:r>
            <a:br>
              <a:rPr lang="nl-NL" sz="1200" b="1"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Lichamelijke gezondheid:</a:t>
            </a:r>
            <a:r>
              <a:rPr lang="nl-NL" sz="1200" kern="1200" dirty="0">
                <a:solidFill>
                  <a:schemeClr val="tx1"/>
                </a:solidFill>
                <a:effectLst/>
                <a:latin typeface="+mn-lt"/>
                <a:ea typeface="+mn-ea"/>
                <a:cs typeface="+mn-cs"/>
              </a:rPr>
              <a:t> Als gevolg van de VIxPI is het voor velen moeilijker om gezond te leven. Tevens is het moeilijker om lichamelijke problemen te herkennen. Vanwege de VI kunnen sommigen verslechteringen in hun zelfzorg letterlijk niet zien. Als gevolg van de PI kan er verwaarlozing optreden. Sommigen willen geen medicatie innemen.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Middelengebruik:</a:t>
            </a:r>
            <a:r>
              <a:rPr lang="nl-NL" sz="1200" kern="1200" dirty="0">
                <a:solidFill>
                  <a:schemeClr val="tx1"/>
                </a:solidFill>
                <a:effectLst/>
                <a:latin typeface="+mn-lt"/>
                <a:ea typeface="+mn-ea"/>
                <a:cs typeface="+mn-cs"/>
              </a:rPr>
              <a:t> Zelfmedicatie lijkt regelmatig voor te komen, net als drank- en drugsgebruik. Men lijkt behoefte te hebben aan rust, bijvoorbeeld vanwege overvraging. Het hebben van een steunend netwerk (versus ‘ongezond netwerk’) lijkt hierin verschil te maken. </a:t>
            </a: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6</a:t>
            </a:fld>
            <a:endParaRPr lang="nl-NL"/>
          </a:p>
        </p:txBody>
      </p:sp>
    </p:spTree>
    <p:extLst>
      <p:ext uri="{BB962C8B-B14F-4D97-AF65-F5344CB8AC3E}">
        <p14:creationId xmlns:p14="http://schemas.microsoft.com/office/powerpoint/2010/main" val="160254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Sociaal</a:t>
            </a:r>
            <a:br>
              <a:rPr lang="nl-NL" sz="1200" b="1"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Tijdsbesteding:</a:t>
            </a:r>
            <a:r>
              <a:rPr lang="nl-NL" sz="1200" kern="1200" dirty="0">
                <a:solidFill>
                  <a:schemeClr val="tx1"/>
                </a:solidFill>
                <a:effectLst/>
                <a:latin typeface="+mn-lt"/>
                <a:ea typeface="+mn-ea"/>
                <a:cs typeface="+mn-cs"/>
              </a:rPr>
              <a:t> Door de VIxPI hebben velen moeite met een adequate tijdbesteding en maatschappelijke participatie. Vanwege de VI zijn er minder mogelijkheden voor o.a. activiteiten buitenshuis en lijken er minder interessegebieden te bestaan. Sommigen ervaren een verminderd tijdsbesef en problemen met een gezond dag- en nachtritme. Gestructureerde tijdbesteding wordt geadviseerd.</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Informeel netwerk:</a:t>
            </a:r>
            <a:r>
              <a:rPr lang="nl-NL" sz="1200" kern="1200" dirty="0">
                <a:solidFill>
                  <a:schemeClr val="tx1"/>
                </a:solidFill>
                <a:effectLst/>
                <a:latin typeface="+mn-lt"/>
                <a:ea typeface="+mn-ea"/>
                <a:cs typeface="+mn-cs"/>
              </a:rPr>
              <a:t> Velen hebben geen of slechts een klein netwerk. Aandacht voor de moeite die het netwerk kan hebben met de problematiek en het risico op overbelasting is van belang.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Sociale interacties:</a:t>
            </a:r>
            <a:r>
              <a:rPr lang="nl-NL" sz="1200" kern="1200" dirty="0">
                <a:solidFill>
                  <a:schemeClr val="tx1"/>
                </a:solidFill>
                <a:effectLst/>
                <a:latin typeface="+mn-lt"/>
                <a:ea typeface="+mn-ea"/>
                <a:cs typeface="+mn-cs"/>
              </a:rPr>
              <a:t> Er lijkt een groot risico op interpretatiefouten en miscommunicatie waardoor sneller conflicten en/of relationele problemen ontstaan. Men lijkt veel informatie te missen en heeft zeer veel moeite met het waarnemen van de sociale context. Sommigen hebben minder sociale vaardigheden en meer moeite met het afstemmen op anderen. Zij kunnen geen voorbeeldgedrag van anderen afkijken en hebben meer moeite met het opbouwen en onderhouden van sociale relaties. </a:t>
            </a:r>
            <a:br>
              <a:rPr lang="nl-NL" sz="1200" kern="1200" dirty="0">
                <a:solidFill>
                  <a:schemeClr val="tx1"/>
                </a:solidFill>
                <a:effectLst/>
                <a:latin typeface="+mn-lt"/>
                <a:ea typeface="+mn-ea"/>
                <a:cs typeface="+mn-cs"/>
              </a:rPr>
            </a:b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br>
              <a:rPr lang="nl-NL" sz="1200" kern="1200" dirty="0">
                <a:solidFill>
                  <a:schemeClr val="tx1"/>
                </a:solidFill>
                <a:effectLst/>
                <a:highlight>
                  <a:srgbClr val="FFFF00"/>
                </a:highlight>
                <a:latin typeface="+mn-lt"/>
                <a:ea typeface="+mn-ea"/>
                <a:cs typeface="+mn-cs"/>
              </a:rPr>
            </a:br>
            <a:endParaRPr lang="nl-NL" dirty="0">
              <a:highlight>
                <a:srgbClr val="FFFF00"/>
              </a:highlight>
            </a:endParaRPr>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7</a:t>
            </a:fld>
            <a:endParaRPr lang="nl-NL"/>
          </a:p>
        </p:txBody>
      </p:sp>
    </p:spTree>
    <p:extLst>
      <p:ext uri="{BB962C8B-B14F-4D97-AF65-F5344CB8AC3E}">
        <p14:creationId xmlns:p14="http://schemas.microsoft.com/office/powerpoint/2010/main" val="2863703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Omgeving (1/2)</a:t>
            </a:r>
            <a:br>
              <a:rPr lang="nl-NL" sz="1200" b="1"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Woonsetting:</a:t>
            </a:r>
            <a:r>
              <a:rPr lang="nl-NL" sz="1200" kern="1200" dirty="0">
                <a:solidFill>
                  <a:schemeClr val="tx1"/>
                </a:solidFill>
                <a:effectLst/>
                <a:latin typeface="+mn-lt"/>
                <a:ea typeface="+mn-ea"/>
                <a:cs typeface="+mn-cs"/>
              </a:rPr>
              <a:t> De impact op het dagelijks leven wordt sterk bepaald door de woonsetting. Een veilige, op de VI afgestemde omgeving is cruciaal. Er lijken echter weinig passende woonmogelijkheden te zijn. Een woonvorm kan ondersteunend zijn doordat problemen sneller gesignaleerd worden, echter huisgenoten kunnen belast worden en er kunnen conflicten ontstaan. </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Werksetting:</a:t>
            </a:r>
            <a:r>
              <a:rPr lang="nl-NL" sz="1200" kern="1200" dirty="0">
                <a:solidFill>
                  <a:schemeClr val="tx1"/>
                </a:solidFill>
                <a:effectLst/>
                <a:latin typeface="+mn-lt"/>
                <a:ea typeface="+mn-ea"/>
                <a:cs typeface="+mn-cs"/>
              </a:rPr>
              <a:t> Voor velen is regulier werk niet mogelijk. Werkgevers/instanties onderschatten de impact van de gecombineerde problematiek. De werkdruk is vaak hoog en men ervaart onduidelijkheden. Sommigen lijken moeite te hebben met samenwerken. Een passende werkomgeving lijkt nodig voor een positief resultaat. Een maatje op het werk kan hier positief aan bijdragen.</a:t>
            </a:r>
          </a:p>
          <a:p>
            <a:r>
              <a:rPr lang="nl-NL" sz="1200" u="sng" kern="1200" dirty="0">
                <a:solidFill>
                  <a:schemeClr val="tx1"/>
                </a:solidFill>
                <a:effectLst/>
                <a:latin typeface="+mn-lt"/>
                <a:ea typeface="+mn-ea"/>
                <a:cs typeface="+mn-cs"/>
              </a:rPr>
              <a:t>- Stigmatisering: </a:t>
            </a:r>
            <a:r>
              <a:rPr lang="nl-NL" sz="1200" b="0" i="0" u="none" strike="noStrike" kern="1200" dirty="0">
                <a:solidFill>
                  <a:schemeClr val="tx1"/>
                </a:solidFill>
                <a:effectLst/>
                <a:latin typeface="+mn-lt"/>
                <a:ea typeface="+mn-ea"/>
                <a:cs typeface="+mn-cs"/>
              </a:rPr>
              <a:t>Men lijkt extra weerbaar te moeten zijn om bv maatschappelijk vertrouwen te voelen bij een kinderwens, voelen zich uitgesloten bij corona-maatregelen etc.</a:t>
            </a: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8</a:t>
            </a:fld>
            <a:endParaRPr lang="nl-NL"/>
          </a:p>
        </p:txBody>
      </p:sp>
    </p:spTree>
    <p:extLst>
      <p:ext uri="{BB962C8B-B14F-4D97-AF65-F5344CB8AC3E}">
        <p14:creationId xmlns:p14="http://schemas.microsoft.com/office/powerpoint/2010/main" val="476885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 Omgeving</a:t>
            </a:r>
            <a:br>
              <a:rPr lang="nl-NL" sz="1200" b="1"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Financiën:</a:t>
            </a:r>
            <a:r>
              <a:rPr lang="nl-NL" sz="1200" kern="1200" dirty="0">
                <a:solidFill>
                  <a:schemeClr val="tx1"/>
                </a:solidFill>
                <a:effectLst/>
                <a:latin typeface="+mn-lt"/>
                <a:ea typeface="+mn-ea"/>
                <a:cs typeface="+mn-cs"/>
              </a:rPr>
              <a:t> Financiële problemen lijken regelmatig voor te komen. Velen hebben relatief weinig inkomsten; zijn afhankelijk van uitkeringen. Tevens hebben velen moeite met het behouden van overzicht in hun financiën, waardoor sneller impulsieve beslissingen worden genomen. Het risico bestaat dat de omgeving misbruik maakt van deze kwetsbaarheid. Structuur in de administratie en bewindvoering kan helpen.</a:t>
            </a:r>
            <a:br>
              <a:rPr lang="nl-NL" sz="1200"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Instrumentele Activiteiten Dagelijks Leven:</a:t>
            </a:r>
            <a:r>
              <a:rPr lang="nl-NL" sz="1200" kern="1200" dirty="0">
                <a:solidFill>
                  <a:schemeClr val="tx1"/>
                </a:solidFill>
                <a:effectLst/>
                <a:latin typeface="+mn-lt"/>
                <a:ea typeface="+mn-ea"/>
                <a:cs typeface="+mn-cs"/>
              </a:rPr>
              <a:t> Als gevolg van de VIxPI ervaart men veel moeite met het zelfstandig voeren van een huishouden. Het wonen in een woonvorm lijkt hierbij te helpen. Ook komt het voor dat men overmatig veel spullen heeft en dat men moeite heeft met het interpreteren van informatie (bijv. brieven van instanties). </a:t>
            </a:r>
            <a:br>
              <a:rPr lang="nl-NL" sz="1200" u="sng" kern="1200" dirty="0">
                <a:solidFill>
                  <a:schemeClr val="tx1"/>
                </a:solidFill>
                <a:effectLst/>
                <a:latin typeface="+mn-lt"/>
                <a:ea typeface="+mn-ea"/>
                <a:cs typeface="+mn-cs"/>
              </a:rPr>
            </a:br>
            <a:r>
              <a:rPr lang="nl-NL" sz="1200" u="sng" kern="1200" dirty="0">
                <a:solidFill>
                  <a:schemeClr val="tx1"/>
                </a:solidFill>
                <a:effectLst/>
                <a:latin typeface="+mn-lt"/>
                <a:ea typeface="+mn-ea"/>
                <a:cs typeface="+mn-cs"/>
              </a:rPr>
              <a:t>- Justitie:</a:t>
            </a:r>
            <a:r>
              <a:rPr lang="nl-NL" sz="1200" kern="1200" dirty="0">
                <a:solidFill>
                  <a:schemeClr val="tx1"/>
                </a:solidFill>
                <a:effectLst/>
                <a:latin typeface="+mn-lt"/>
                <a:ea typeface="+mn-ea"/>
                <a:cs typeface="+mn-cs"/>
              </a:rPr>
              <a:t> Vanwege de VIxPI kan men zich moeilijker in situaties begeven waarin strafbare feiten worden gepleegd. Als men wel in aanraking komt met justitie, is dit vaak vanwege externaliserend gedrag. Echter hebben veel professionals het idee dat men weinig in aanraking komt met justitie; mogelijk vanwege het wonen in een beschermde woonvorm bij sommige cliënten.</a:t>
            </a:r>
            <a:br>
              <a:rPr lang="nl-NL" sz="1200" kern="1200" dirty="0">
                <a:solidFill>
                  <a:schemeClr val="tx1"/>
                </a:solidFill>
                <a:effectLst/>
                <a:latin typeface="+mn-lt"/>
                <a:ea typeface="+mn-ea"/>
                <a:cs typeface="+mn-cs"/>
              </a:rPr>
            </a:br>
            <a:endParaRPr lang="nl-NL" dirty="0"/>
          </a:p>
        </p:txBody>
      </p:sp>
      <p:sp>
        <p:nvSpPr>
          <p:cNvPr id="4" name="Tijdelijke aanduiding voor dianummer 3"/>
          <p:cNvSpPr>
            <a:spLocks noGrp="1"/>
          </p:cNvSpPr>
          <p:nvPr>
            <p:ph type="sldNum" sz="quarter" idx="5"/>
          </p:nvPr>
        </p:nvSpPr>
        <p:spPr/>
        <p:txBody>
          <a:bodyPr/>
          <a:lstStyle/>
          <a:p>
            <a:fld id="{2AEAF6E4-C1F2-44F1-8774-28C436E447CA}" type="slidenum">
              <a:rPr lang="nl-NL" smtClean="0"/>
              <a:t>9</a:t>
            </a:fld>
            <a:endParaRPr lang="nl-NL"/>
          </a:p>
        </p:txBody>
      </p:sp>
    </p:spTree>
    <p:extLst>
      <p:ext uri="{BB962C8B-B14F-4D97-AF65-F5344CB8AC3E}">
        <p14:creationId xmlns:p14="http://schemas.microsoft.com/office/powerpoint/2010/main" val="4093156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F68E0-C35F-4D0B-9AB9-E56DDBFF634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ECC2E1B-A242-4EAE-9E43-53FF31943D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2BECE96-BEB1-4CE4-8E3D-0EEACF2ED85B}"/>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CE48334A-63BE-40E0-BAEA-1B76BF37516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CA19506-8802-4F62-8819-63CBEDD05C26}"/>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2151327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9B1647-EEFC-4ABA-AB53-16836F5BD2B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2FA2E8A-728D-42E5-A947-E29BAE5A0341}"/>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7EAA99A-D3C6-4966-8CE7-2036D4A5072E}"/>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B34E2438-1C7A-4DD9-AC0D-86688B2CFED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4FD139A-F099-4E47-8F2D-68AF71DD8BBE}"/>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3286636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832643D-7138-4466-BCDE-86638E13E74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DC6E0AE-9C1B-435B-9E44-F8165413404F}"/>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B81F4FC-9F51-4066-BEF0-925317C8011C}"/>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508B5310-9789-4C1E-BE28-16D83E98795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CE6CC80-231A-4C9A-A9A3-46AE06E2FF3B}"/>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415426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6835C7-1041-49E9-B964-223BD4C5C57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C5E4DD6-5DC2-45A4-9138-57B272AA48B6}"/>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21A5A5C-78D5-4EC2-B013-E77F3B27A736}"/>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25747583-7CC1-4961-8027-CF8C178A33C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5F87FF-08E5-4A7B-A9A1-C9E548079894}"/>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190690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486B22-AD8C-4F30-B85A-102BF40FCCA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D0D8CDD-CBB3-4BE1-A7CE-C6EE2CA3D9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02FDACA2-C738-4BA7-91BE-F9E51ECB329E}"/>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5927D85A-E150-4C86-B7EA-7269176F8B8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71D97D2-4E96-4E06-B4F6-5268B513E8B5}"/>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1445340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3C2161-0E2B-493A-9694-D6D03C762F5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1BF84E5-B5E8-4AEE-9762-4C80250DC8F1}"/>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13CA61C-9162-4136-9E3A-5378AA3ED055}"/>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BB7963F-3C03-45DB-8719-54D492BB57C8}"/>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6" name="Tijdelijke aanduiding voor voettekst 5">
            <a:extLst>
              <a:ext uri="{FF2B5EF4-FFF2-40B4-BE49-F238E27FC236}">
                <a16:creationId xmlns:a16="http://schemas.microsoft.com/office/drawing/2014/main" id="{F900A3B2-B2C2-455D-AF33-356E213F9CC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222D6B3-9BE5-48BE-877E-345A78986E13}"/>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2624992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CABAB-D98A-40D2-9AB3-D9F1FB3C09E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4901FA3-CB4C-4834-A5D0-3616B25A04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7E006D6C-7538-4498-9B26-383423DC4792}"/>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2F441E5-198A-41F0-982D-C79581C2C8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D8B903FB-E6B8-45FC-9CA3-D79A0ADE97AF}"/>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0C063290-EAEA-447B-9999-9E3A38C9AB06}"/>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8" name="Tijdelijke aanduiding voor voettekst 7">
            <a:extLst>
              <a:ext uri="{FF2B5EF4-FFF2-40B4-BE49-F238E27FC236}">
                <a16:creationId xmlns:a16="http://schemas.microsoft.com/office/drawing/2014/main" id="{7F3B55D8-D88A-4A87-A44C-65482694481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9073FD8-E8D5-45CB-9493-5269DCF62E2F}"/>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178747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D55DED-DDC2-4E62-A34A-F810BED7C7A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3324B5C-21DB-4DEB-A723-F856953AFBA2}"/>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4" name="Tijdelijke aanduiding voor voettekst 3">
            <a:extLst>
              <a:ext uri="{FF2B5EF4-FFF2-40B4-BE49-F238E27FC236}">
                <a16:creationId xmlns:a16="http://schemas.microsoft.com/office/drawing/2014/main" id="{1F31CCA3-FE6B-4FC4-85E7-7AF2017F5C12}"/>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DB4465B-AF3A-46F4-AA1C-6A748A4C11AE}"/>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3930931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BAF240E-78DB-43F0-99ED-AC908A8133A4}"/>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3" name="Tijdelijke aanduiding voor voettekst 2">
            <a:extLst>
              <a:ext uri="{FF2B5EF4-FFF2-40B4-BE49-F238E27FC236}">
                <a16:creationId xmlns:a16="http://schemas.microsoft.com/office/drawing/2014/main" id="{E6E7CD3B-41E4-4587-94C9-98DD1E5A902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A968B2C-9344-4E9B-AB35-04256328A946}"/>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256260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120794-71B8-4DB0-B474-5E39E13F247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9B6EA56-7118-4E70-8627-6E415F6BF0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3797EF7-65C2-4FC6-B49D-5D463190C2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3C823DC3-D1FF-4567-AEAF-E59D71712E87}"/>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6" name="Tijdelijke aanduiding voor voettekst 5">
            <a:extLst>
              <a:ext uri="{FF2B5EF4-FFF2-40B4-BE49-F238E27FC236}">
                <a16:creationId xmlns:a16="http://schemas.microsoft.com/office/drawing/2014/main" id="{711E8D18-5D07-4FB8-8D79-706D2E0CD92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0B06307-8172-4AC0-BE86-0B53D1089B85}"/>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2608094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E4E70A-46EF-4542-8554-2C5D1DC1C39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ECB99D8-30CC-49E2-8AEE-82090B0EBC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206A8185-ED51-4C00-BC7F-747F6D0AC5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E353E2D-BCB5-4D64-9EA3-47C793BE7247}"/>
              </a:ext>
            </a:extLst>
          </p:cNvPr>
          <p:cNvSpPr>
            <a:spLocks noGrp="1"/>
          </p:cNvSpPr>
          <p:nvPr>
            <p:ph type="dt" sz="half" idx="10"/>
          </p:nvPr>
        </p:nvSpPr>
        <p:spPr/>
        <p:txBody>
          <a:bodyPr/>
          <a:lstStyle/>
          <a:p>
            <a:fld id="{59C82354-B27A-488E-8189-D1BE82EEFD86}" type="datetimeFigureOut">
              <a:rPr lang="nl-NL" smtClean="0"/>
              <a:t>16-12-2020</a:t>
            </a:fld>
            <a:endParaRPr lang="nl-NL"/>
          </a:p>
        </p:txBody>
      </p:sp>
      <p:sp>
        <p:nvSpPr>
          <p:cNvPr id="6" name="Tijdelijke aanduiding voor voettekst 5">
            <a:extLst>
              <a:ext uri="{FF2B5EF4-FFF2-40B4-BE49-F238E27FC236}">
                <a16:creationId xmlns:a16="http://schemas.microsoft.com/office/drawing/2014/main" id="{88670315-DD68-461A-8FAB-E990115748F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C39EC88-7681-4685-A65F-FA62C7ABD8D2}"/>
              </a:ext>
            </a:extLst>
          </p:cNvPr>
          <p:cNvSpPr>
            <a:spLocks noGrp="1"/>
          </p:cNvSpPr>
          <p:nvPr>
            <p:ph type="sldNum" sz="quarter" idx="12"/>
          </p:nvPr>
        </p:nvSpPr>
        <p:spPr/>
        <p:txBody>
          <a:bodyPr/>
          <a:lstStyle/>
          <a:p>
            <a:fld id="{E45BF604-1E80-4FC3-A704-FD0CC15C5305}" type="slidenum">
              <a:rPr lang="nl-NL" smtClean="0"/>
              <a:t>‹nr.›</a:t>
            </a:fld>
            <a:endParaRPr lang="nl-NL"/>
          </a:p>
        </p:txBody>
      </p:sp>
    </p:spTree>
    <p:extLst>
      <p:ext uri="{BB962C8B-B14F-4D97-AF65-F5344CB8AC3E}">
        <p14:creationId xmlns:p14="http://schemas.microsoft.com/office/powerpoint/2010/main" val="236230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4C18654-8CB0-4B40-9E99-892014C750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D2C363B-81AA-480D-B3F2-7A40F8AB41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CA5CD43-A5D5-4C0C-AB89-95201D3F46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C82354-B27A-488E-8189-D1BE82EEFD86}" type="datetimeFigureOut">
              <a:rPr lang="nl-NL" smtClean="0"/>
              <a:t>16-12-2020</a:t>
            </a:fld>
            <a:endParaRPr lang="nl-NL"/>
          </a:p>
        </p:txBody>
      </p:sp>
      <p:sp>
        <p:nvSpPr>
          <p:cNvPr id="5" name="Tijdelijke aanduiding voor voettekst 4">
            <a:extLst>
              <a:ext uri="{FF2B5EF4-FFF2-40B4-BE49-F238E27FC236}">
                <a16:creationId xmlns:a16="http://schemas.microsoft.com/office/drawing/2014/main" id="{17E4271A-A8A2-4A9B-819C-E96BE897F4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5F49D64-7EF9-4D80-9C62-4BB655FAA1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F604-1E80-4FC3-A704-FD0CC15C5305}" type="slidenum">
              <a:rPr lang="nl-NL" smtClean="0"/>
              <a:t>‹nr.›</a:t>
            </a:fld>
            <a:endParaRPr lang="nl-NL"/>
          </a:p>
        </p:txBody>
      </p:sp>
    </p:spTree>
    <p:extLst>
      <p:ext uri="{BB962C8B-B14F-4D97-AF65-F5344CB8AC3E}">
        <p14:creationId xmlns:p14="http://schemas.microsoft.com/office/powerpoint/2010/main" val="1160925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9C03F14-3006-471F-ACAB-AB03224A6312}"/>
              </a:ext>
            </a:extLst>
          </p:cNvPr>
          <p:cNvSpPr>
            <a:spLocks noGrp="1"/>
          </p:cNvSpPr>
          <p:nvPr>
            <p:ph type="ctrTitle"/>
          </p:nvPr>
        </p:nvSpPr>
        <p:spPr>
          <a:xfrm>
            <a:off x="3437319" y="1362871"/>
            <a:ext cx="6105194" cy="2031055"/>
          </a:xfrm>
        </p:spPr>
        <p:txBody>
          <a:bodyPr>
            <a:normAutofit/>
          </a:bodyPr>
          <a:lstStyle/>
          <a:p>
            <a:r>
              <a:rPr lang="nl-NL" dirty="0">
                <a:solidFill>
                  <a:srgbClr val="FFFFFF"/>
                </a:solidFill>
              </a:rPr>
              <a:t>Welkom!	</a:t>
            </a:r>
          </a:p>
        </p:txBody>
      </p:sp>
      <p:sp>
        <p:nvSpPr>
          <p:cNvPr id="3" name="Ondertitel 2">
            <a:extLst>
              <a:ext uri="{FF2B5EF4-FFF2-40B4-BE49-F238E27FC236}">
                <a16:creationId xmlns:a16="http://schemas.microsoft.com/office/drawing/2014/main" id="{03E5B735-8142-4679-A5D0-D32C4D957351}"/>
              </a:ext>
            </a:extLst>
          </p:cNvPr>
          <p:cNvSpPr>
            <a:spLocks noGrp="1"/>
          </p:cNvSpPr>
          <p:nvPr>
            <p:ph type="subTitle" idx="1"/>
          </p:nvPr>
        </p:nvSpPr>
        <p:spPr>
          <a:xfrm>
            <a:off x="3043403" y="3464074"/>
            <a:ext cx="6105194" cy="682079"/>
          </a:xfrm>
        </p:spPr>
        <p:txBody>
          <a:bodyPr>
            <a:normAutofit/>
          </a:bodyPr>
          <a:lstStyle/>
          <a:p>
            <a:r>
              <a:rPr lang="nl-NL" sz="1900" dirty="0" err="1">
                <a:solidFill>
                  <a:srgbClr val="FFFFFF"/>
                </a:solidFill>
              </a:rPr>
              <a:t>Psyvis</a:t>
            </a:r>
            <a:r>
              <a:rPr lang="nl-NL" sz="1900" dirty="0">
                <a:solidFill>
                  <a:srgbClr val="FFFFFF"/>
                </a:solidFill>
              </a:rPr>
              <a:t> Impactstudie: de impact van een visuele beperking én psychiatrische stoornissen op het </a:t>
            </a:r>
            <a:r>
              <a:rPr lang="nl-NL" sz="1900">
                <a:solidFill>
                  <a:srgbClr val="FFFFFF"/>
                </a:solidFill>
              </a:rPr>
              <a:t>dagelijks functioneren. </a:t>
            </a:r>
          </a:p>
        </p:txBody>
      </p:sp>
    </p:spTree>
    <p:extLst>
      <p:ext uri="{BB962C8B-B14F-4D97-AF65-F5344CB8AC3E}">
        <p14:creationId xmlns:p14="http://schemas.microsoft.com/office/powerpoint/2010/main" val="1825322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7A16F8F-EEFA-4042-9444-630B553C90CE}"/>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zorg (1/3)</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D1995D1C-837D-49BC-B0CD-AD1B4FE17410}"/>
              </a:ext>
            </a:extLst>
          </p:cNvPr>
          <p:cNvSpPr>
            <a:spLocks noGrp="1"/>
          </p:cNvSpPr>
          <p:nvPr>
            <p:ph idx="1"/>
          </p:nvPr>
        </p:nvSpPr>
        <p:spPr>
          <a:xfrm>
            <a:off x="1179226" y="3092970"/>
            <a:ext cx="9833548" cy="3338310"/>
          </a:xfrm>
        </p:spPr>
        <p:txBody>
          <a:bodyPr>
            <a:normAutofit/>
          </a:bodyPr>
          <a:lstStyle/>
          <a:p>
            <a:r>
              <a:rPr lang="nl-NL" sz="1700" u="sng" dirty="0">
                <a:solidFill>
                  <a:srgbClr val="000000"/>
                </a:solidFill>
              </a:rPr>
              <a:t>Professionele ondersteuning: </a:t>
            </a:r>
            <a:r>
              <a:rPr lang="nl-NL" sz="1700" dirty="0">
                <a:solidFill>
                  <a:srgbClr val="000000"/>
                </a:solidFill>
              </a:rPr>
              <a:t>Weinig moeilijkheden </a:t>
            </a:r>
            <a:r>
              <a:rPr lang="nl-NL" sz="1700">
                <a:solidFill>
                  <a:srgbClr val="000000"/>
                </a:solidFill>
              </a:rPr>
              <a:t>voor diagnostiek en psychologische </a:t>
            </a:r>
            <a:r>
              <a:rPr lang="nl-NL" sz="1700" dirty="0">
                <a:solidFill>
                  <a:srgbClr val="000000"/>
                </a:solidFill>
              </a:rPr>
              <a:t>behandeling aangepast aan de VI. Behandeltrouw is een aandachtspunt. Vaak veel hulpverleners betrokken. </a:t>
            </a:r>
            <a:br>
              <a:rPr lang="nl-NL" sz="1700" dirty="0">
                <a:solidFill>
                  <a:srgbClr val="000000"/>
                </a:solidFill>
              </a:rPr>
            </a:br>
            <a:r>
              <a:rPr lang="nl-NL" sz="1700" dirty="0">
                <a:solidFill>
                  <a:srgbClr val="000000"/>
                </a:solidFill>
              </a:rPr>
              <a:t>Tijdige inzet van behandeling en een stabiel behandelteam worden aangeraden. Ook aandacht geven aan het informele netwerk. </a:t>
            </a:r>
            <a:br>
              <a:rPr lang="nl-NL" sz="1700" dirty="0">
                <a:solidFill>
                  <a:srgbClr val="000000"/>
                </a:solidFill>
              </a:rPr>
            </a:br>
            <a:r>
              <a:rPr lang="nl-NL" sz="1700" dirty="0">
                <a:solidFill>
                  <a:srgbClr val="000000"/>
                </a:solidFill>
              </a:rPr>
              <a:t>Denk ook aan (technologische) hulpmiddelen die adequate ondersteuning kunnen geven, naast regelmatige begeleidingsmomenten.</a:t>
            </a:r>
          </a:p>
          <a:p>
            <a:r>
              <a:rPr lang="nl-NL" sz="1700" u="sng" dirty="0">
                <a:solidFill>
                  <a:srgbClr val="000000"/>
                </a:solidFill>
              </a:rPr>
              <a:t>Maatwerk:</a:t>
            </a:r>
            <a:r>
              <a:rPr lang="nl-NL" sz="1700" dirty="0">
                <a:solidFill>
                  <a:srgbClr val="000000"/>
                </a:solidFill>
              </a:rPr>
              <a:t> Het op- en afschalen van zorg en extra ondersteuning bij veranderingen is gewenst. Er wordt geadviseerd om balans te houden tussen individuele hulpverlening en het groepsproces op een woonvorm.</a:t>
            </a:r>
            <a:br>
              <a:rPr lang="nl-NL" sz="1700" dirty="0">
                <a:solidFill>
                  <a:srgbClr val="000000"/>
                </a:solidFill>
              </a:rPr>
            </a:br>
            <a:r>
              <a:rPr lang="nl-NL" sz="1700" dirty="0">
                <a:solidFill>
                  <a:srgbClr val="000000"/>
                </a:solidFill>
              </a:rPr>
              <a:t>Er dient aandacht te zijn voor zowel de VI als de PI. Een duidelijke begeleidingslijn kan de hulpverlener, cliënt en het multidisciplinaire netwerk handvatten geven. </a:t>
            </a:r>
            <a:br>
              <a:rPr lang="nl-NL" sz="1700" dirty="0">
                <a:solidFill>
                  <a:srgbClr val="000000"/>
                </a:solidFill>
              </a:rPr>
            </a:br>
            <a:endParaRPr lang="nl-NL" sz="1700" dirty="0">
              <a:solidFill>
                <a:srgbClr val="000000"/>
              </a:solidFill>
            </a:endParaRPr>
          </a:p>
        </p:txBody>
      </p:sp>
      <p:pic>
        <p:nvPicPr>
          <p:cNvPr id="5" name="Opgenomen geluid">
            <a:hlinkClick r:id="" action="ppaction://media"/>
            <a:extLst>
              <a:ext uri="{FF2B5EF4-FFF2-40B4-BE49-F238E27FC236}">
                <a16:creationId xmlns:a16="http://schemas.microsoft.com/office/drawing/2014/main" id="{F3ED54BC-5C7F-4B43-840F-29C0DC6BF04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237579" y="1071029"/>
            <a:ext cx="1081214" cy="1081214"/>
          </a:xfrm>
          <a:prstGeom prst="rect">
            <a:avLst/>
          </a:prstGeom>
        </p:spPr>
      </p:pic>
    </p:spTree>
    <p:extLst>
      <p:ext uri="{BB962C8B-B14F-4D97-AF65-F5344CB8AC3E}">
        <p14:creationId xmlns:p14="http://schemas.microsoft.com/office/powerpoint/2010/main" val="376569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9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7A16F8F-EEFA-4042-9444-630B553C90CE}"/>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zorg (2/3)</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D1995D1C-837D-49BC-B0CD-AD1B4FE17410}"/>
              </a:ext>
            </a:extLst>
          </p:cNvPr>
          <p:cNvSpPr>
            <a:spLocks noGrp="1"/>
          </p:cNvSpPr>
          <p:nvPr>
            <p:ph idx="1"/>
          </p:nvPr>
        </p:nvSpPr>
        <p:spPr>
          <a:xfrm>
            <a:off x="1179226" y="3092970"/>
            <a:ext cx="9833548" cy="2693976"/>
          </a:xfrm>
        </p:spPr>
        <p:txBody>
          <a:bodyPr>
            <a:normAutofit/>
          </a:bodyPr>
          <a:lstStyle/>
          <a:p>
            <a:r>
              <a:rPr lang="nl-NL" sz="2000" u="sng" dirty="0">
                <a:solidFill>
                  <a:srgbClr val="000000"/>
                </a:solidFill>
              </a:rPr>
              <a:t>Rol hulpverlener</a:t>
            </a:r>
            <a:r>
              <a:rPr lang="nl-NL" sz="2000" dirty="0">
                <a:solidFill>
                  <a:srgbClr val="000000"/>
                </a:solidFill>
              </a:rPr>
              <a:t>: er wordt veel gevraagd! Denk aan: een vertrouwensrelatie, empathie, een open houding, nabijheid, duidelijkheid, grenzen stellen, realistische verwachtingen. Het zoeken van een positieve beïnvloeding en succeservaringen laten opdoen spelen ook een rol. </a:t>
            </a:r>
            <a:br>
              <a:rPr lang="nl-NL" sz="2000" dirty="0">
                <a:solidFill>
                  <a:srgbClr val="000000"/>
                </a:solidFill>
              </a:rPr>
            </a:br>
            <a:endParaRPr lang="nl-NL" sz="2000" dirty="0">
              <a:solidFill>
                <a:srgbClr val="000000"/>
              </a:solidFill>
            </a:endParaRPr>
          </a:p>
          <a:p>
            <a:r>
              <a:rPr lang="nl-NL" sz="2000" u="sng" dirty="0">
                <a:solidFill>
                  <a:srgbClr val="000000"/>
                </a:solidFill>
              </a:rPr>
              <a:t>Regie bij de cliënt</a:t>
            </a:r>
            <a:r>
              <a:rPr lang="nl-NL" sz="2000" dirty="0">
                <a:solidFill>
                  <a:srgbClr val="000000"/>
                </a:solidFill>
              </a:rPr>
              <a:t>: belangrijk de verantwoordelijkheid bij de cliënt te laten. Wel een balans zoeken tussen eigen beslissingen van de cliënt en adviseren/beschermen.</a:t>
            </a:r>
          </a:p>
        </p:txBody>
      </p:sp>
      <p:pic>
        <p:nvPicPr>
          <p:cNvPr id="5" name="Opgenomen geluid">
            <a:hlinkClick r:id="" action="ppaction://media"/>
            <a:extLst>
              <a:ext uri="{FF2B5EF4-FFF2-40B4-BE49-F238E27FC236}">
                <a16:creationId xmlns:a16="http://schemas.microsoft.com/office/drawing/2014/main" id="{18153C15-9171-4C89-9D31-6B725DF3864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237578" y="994537"/>
            <a:ext cx="1157706" cy="1157706"/>
          </a:xfrm>
          <a:prstGeom prst="rect">
            <a:avLst/>
          </a:prstGeom>
        </p:spPr>
      </p:pic>
    </p:spTree>
    <p:extLst>
      <p:ext uri="{BB962C8B-B14F-4D97-AF65-F5344CB8AC3E}">
        <p14:creationId xmlns:p14="http://schemas.microsoft.com/office/powerpoint/2010/main" val="7576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98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7A16F8F-EEFA-4042-9444-630B553C90CE}"/>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zorg (3/3)</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D1995D1C-837D-49BC-B0CD-AD1B4FE17410}"/>
              </a:ext>
            </a:extLst>
          </p:cNvPr>
          <p:cNvSpPr>
            <a:spLocks noGrp="1"/>
          </p:cNvSpPr>
          <p:nvPr>
            <p:ph idx="1"/>
          </p:nvPr>
        </p:nvSpPr>
        <p:spPr>
          <a:xfrm>
            <a:off x="1179226" y="3092970"/>
            <a:ext cx="9833548" cy="2693976"/>
          </a:xfrm>
        </p:spPr>
        <p:txBody>
          <a:bodyPr>
            <a:normAutofit/>
          </a:bodyPr>
          <a:lstStyle/>
          <a:p>
            <a:r>
              <a:rPr lang="nl-NL" sz="2000" u="sng" dirty="0">
                <a:solidFill>
                  <a:srgbClr val="000000"/>
                </a:solidFill>
              </a:rPr>
              <a:t>Samenwerking:</a:t>
            </a:r>
            <a:r>
              <a:rPr lang="nl-NL" sz="2000" dirty="0">
                <a:solidFill>
                  <a:srgbClr val="000000"/>
                </a:solidFill>
              </a:rPr>
              <a:t> Vaak te weinig samenwerking tussen professionals terwijl dit juist belangrijk is. Specialistische GGZ heeft kennis nodig over de VI. De VI-professionals hebben kennis nodig over de PI. </a:t>
            </a:r>
          </a:p>
          <a:p>
            <a:r>
              <a:rPr lang="nl-NL" sz="2000" u="sng" dirty="0">
                <a:solidFill>
                  <a:srgbClr val="000000"/>
                </a:solidFill>
              </a:rPr>
              <a:t>Beeldvorming</a:t>
            </a:r>
            <a:r>
              <a:rPr lang="nl-NL" sz="2000" dirty="0">
                <a:solidFill>
                  <a:srgbClr val="000000"/>
                </a:solidFill>
              </a:rPr>
              <a:t>: Uitvoeren van diagnostiek wordt door de VIxPI bemoeilijkt. Het is echter belangrijk om middels (observerende) diagnostiek een beeld te vormen en evt. problematiek tijdig te signaleren. </a:t>
            </a:r>
          </a:p>
          <a:p>
            <a:r>
              <a:rPr lang="nl-NL" sz="2000" u="sng" dirty="0">
                <a:solidFill>
                  <a:srgbClr val="000000"/>
                </a:solidFill>
              </a:rPr>
              <a:t>Psychoeducatie:</a:t>
            </a:r>
            <a:r>
              <a:rPr lang="nl-NL" sz="2000" dirty="0">
                <a:solidFill>
                  <a:srgbClr val="000000"/>
                </a:solidFill>
              </a:rPr>
              <a:t> Wordt vaak geadviseerd, voor zowel de cliënt als aan het informele netwerk en derden.</a:t>
            </a:r>
            <a:endParaRPr lang="nl-NL" sz="2000" u="sng" dirty="0">
              <a:solidFill>
                <a:srgbClr val="000000"/>
              </a:solidFill>
            </a:endParaRPr>
          </a:p>
        </p:txBody>
      </p:sp>
      <p:pic>
        <p:nvPicPr>
          <p:cNvPr id="5" name="Opgenomen geluid">
            <a:hlinkClick r:id="" action="ppaction://media"/>
            <a:extLst>
              <a:ext uri="{FF2B5EF4-FFF2-40B4-BE49-F238E27FC236}">
                <a16:creationId xmlns:a16="http://schemas.microsoft.com/office/drawing/2014/main" id="{2BB64B6C-9F79-44EC-A108-652CF766428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045073" y="898576"/>
            <a:ext cx="1181769" cy="1181769"/>
          </a:xfrm>
          <a:prstGeom prst="rect">
            <a:avLst/>
          </a:prstGeom>
        </p:spPr>
      </p:pic>
    </p:spTree>
    <p:extLst>
      <p:ext uri="{BB962C8B-B14F-4D97-AF65-F5344CB8AC3E}">
        <p14:creationId xmlns:p14="http://schemas.microsoft.com/office/powerpoint/2010/main" val="388720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43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081DC0D9-8850-48D7-A9B1-F9E09D551C5F}"/>
              </a:ext>
            </a:extLst>
          </p:cNvPr>
          <p:cNvSpPr>
            <a:spLocks noGrp="1"/>
          </p:cNvSpPr>
          <p:nvPr>
            <p:ph type="title"/>
          </p:nvPr>
        </p:nvSpPr>
        <p:spPr>
          <a:xfrm>
            <a:off x="640079" y="2053641"/>
            <a:ext cx="3669161" cy="2760098"/>
          </a:xfrm>
        </p:spPr>
        <p:txBody>
          <a:bodyPr>
            <a:normAutofit/>
          </a:bodyPr>
          <a:lstStyle/>
          <a:p>
            <a:r>
              <a:rPr lang="nl-NL" b="1">
                <a:solidFill>
                  <a:srgbClr val="FFFFFF"/>
                </a:solidFill>
              </a:rPr>
              <a:t>Beïnvloedende factoren</a:t>
            </a:r>
            <a:endParaRPr lang="nl-NL">
              <a:solidFill>
                <a:srgbClr val="FFFFFF"/>
              </a:solidFill>
            </a:endParaRPr>
          </a:p>
        </p:txBody>
      </p:sp>
      <p:sp>
        <p:nvSpPr>
          <p:cNvPr id="3" name="Tijdelijke aanduiding voor inhoud 2">
            <a:extLst>
              <a:ext uri="{FF2B5EF4-FFF2-40B4-BE49-F238E27FC236}">
                <a16:creationId xmlns:a16="http://schemas.microsoft.com/office/drawing/2014/main" id="{BA3CC280-B127-4323-BD8A-458C2C9AB0FF}"/>
              </a:ext>
            </a:extLst>
          </p:cNvPr>
          <p:cNvSpPr>
            <a:spLocks noGrp="1"/>
          </p:cNvSpPr>
          <p:nvPr>
            <p:ph idx="1"/>
          </p:nvPr>
        </p:nvSpPr>
        <p:spPr>
          <a:xfrm>
            <a:off x="6090574" y="801866"/>
            <a:ext cx="5306084" cy="5230634"/>
          </a:xfrm>
        </p:spPr>
        <p:txBody>
          <a:bodyPr anchor="ctr">
            <a:normAutofit/>
          </a:bodyPr>
          <a:lstStyle/>
          <a:p>
            <a:pPr marL="0" indent="0">
              <a:buNone/>
            </a:pPr>
            <a:r>
              <a:rPr lang="nl-NL" sz="2200">
                <a:solidFill>
                  <a:srgbClr val="000000"/>
                </a:solidFill>
              </a:rPr>
              <a:t>- Opvoeding, sociaal milieu, eerdere ervaringen, aangeleerde vaardigheden</a:t>
            </a:r>
            <a:br>
              <a:rPr lang="nl-NL" sz="2200">
                <a:solidFill>
                  <a:srgbClr val="000000"/>
                </a:solidFill>
              </a:rPr>
            </a:br>
            <a:r>
              <a:rPr lang="nl-NL" sz="2200">
                <a:solidFill>
                  <a:srgbClr val="000000"/>
                </a:solidFill>
              </a:rPr>
              <a:t>- Karakter, intelligentie, copingstijlen, sociale vaardigheden, motivatie, acceptatie, zelfinzicht</a:t>
            </a:r>
            <a:br>
              <a:rPr lang="nl-NL" sz="2200">
                <a:solidFill>
                  <a:srgbClr val="000000"/>
                </a:solidFill>
              </a:rPr>
            </a:br>
            <a:r>
              <a:rPr lang="nl-NL" sz="2200">
                <a:solidFill>
                  <a:srgbClr val="000000"/>
                </a:solidFill>
              </a:rPr>
              <a:t>- Mate van zelfstandigheid, gezondheid</a:t>
            </a:r>
            <a:br>
              <a:rPr lang="nl-NL" sz="2200">
                <a:solidFill>
                  <a:srgbClr val="000000"/>
                </a:solidFill>
              </a:rPr>
            </a:br>
            <a:r>
              <a:rPr lang="nl-NL" sz="2200">
                <a:solidFill>
                  <a:srgbClr val="000000"/>
                </a:solidFill>
              </a:rPr>
              <a:t>- Mate van visuele beperking en of dit aangeboren of verworven is, mate van psychiatrische stoornis, eventuele comorbiditeiten</a:t>
            </a:r>
            <a:br>
              <a:rPr lang="nl-NL" sz="2200">
                <a:solidFill>
                  <a:srgbClr val="000000"/>
                </a:solidFill>
              </a:rPr>
            </a:br>
            <a:r>
              <a:rPr lang="nl-NL" sz="2200">
                <a:solidFill>
                  <a:srgbClr val="000000"/>
                </a:solidFill>
              </a:rPr>
              <a:t>- Mate van ervaren negatieve emoties (bijv. angst- en somberheidsklachten)</a:t>
            </a:r>
            <a:br>
              <a:rPr lang="nl-NL" sz="2200">
                <a:solidFill>
                  <a:srgbClr val="000000"/>
                </a:solidFill>
              </a:rPr>
            </a:br>
            <a:r>
              <a:rPr lang="nl-NL" sz="2200">
                <a:solidFill>
                  <a:srgbClr val="000000"/>
                </a:solidFill>
              </a:rPr>
              <a:t>- Hebben van een informeel netwerk</a:t>
            </a:r>
            <a:br>
              <a:rPr lang="nl-NL" sz="2200">
                <a:solidFill>
                  <a:srgbClr val="000000"/>
                </a:solidFill>
              </a:rPr>
            </a:br>
            <a:r>
              <a:rPr lang="nl-NL" sz="2200">
                <a:solidFill>
                  <a:srgbClr val="000000"/>
                </a:solidFill>
              </a:rPr>
              <a:t>- Houding van derden, zoals werkgever</a:t>
            </a:r>
            <a:br>
              <a:rPr lang="nl-NL" sz="2200">
                <a:solidFill>
                  <a:srgbClr val="000000"/>
                </a:solidFill>
              </a:rPr>
            </a:br>
            <a:r>
              <a:rPr lang="nl-NL" sz="2200">
                <a:solidFill>
                  <a:srgbClr val="000000"/>
                </a:solidFill>
              </a:rPr>
              <a:t>- Daginvulling en structuur</a:t>
            </a:r>
            <a:br>
              <a:rPr lang="nl-NL" sz="2200">
                <a:solidFill>
                  <a:srgbClr val="000000"/>
                </a:solidFill>
              </a:rPr>
            </a:br>
            <a:r>
              <a:rPr lang="nl-NL" sz="2200">
                <a:solidFill>
                  <a:srgbClr val="000000"/>
                </a:solidFill>
              </a:rPr>
              <a:t>- Beschikbaarheid van hulpverlening en vertrouwen hierin, regievoering</a:t>
            </a:r>
          </a:p>
        </p:txBody>
      </p:sp>
      <p:pic>
        <p:nvPicPr>
          <p:cNvPr id="5" name="Opgenomen geluid">
            <a:hlinkClick r:id="" action="ppaction://media"/>
            <a:extLst>
              <a:ext uri="{FF2B5EF4-FFF2-40B4-BE49-F238E27FC236}">
                <a16:creationId xmlns:a16="http://schemas.microsoft.com/office/drawing/2014/main" id="{312DC4B4-3484-4A79-877D-B2F31C5AF95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837855" y="3558414"/>
            <a:ext cx="1084439" cy="1084439"/>
          </a:xfrm>
          <a:prstGeom prst="rect">
            <a:avLst/>
          </a:prstGeom>
        </p:spPr>
      </p:pic>
    </p:spTree>
    <p:extLst>
      <p:ext uri="{BB962C8B-B14F-4D97-AF65-F5344CB8AC3E}">
        <p14:creationId xmlns:p14="http://schemas.microsoft.com/office/powerpoint/2010/main" val="309923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820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el 1">
            <a:extLst>
              <a:ext uri="{FF2B5EF4-FFF2-40B4-BE49-F238E27FC236}">
                <a16:creationId xmlns:a16="http://schemas.microsoft.com/office/drawing/2014/main" id="{A669E856-4883-41F0-AAB6-DAC96B3FEDCC}"/>
              </a:ext>
            </a:extLst>
          </p:cNvPr>
          <p:cNvSpPr>
            <a:spLocks noGrp="1"/>
          </p:cNvSpPr>
          <p:nvPr>
            <p:ph type="title"/>
          </p:nvPr>
        </p:nvSpPr>
        <p:spPr>
          <a:xfrm>
            <a:off x="640080" y="1243013"/>
            <a:ext cx="4250412" cy="4371974"/>
          </a:xfrm>
        </p:spPr>
        <p:txBody>
          <a:bodyPr>
            <a:normAutofit/>
          </a:bodyPr>
          <a:lstStyle/>
          <a:p>
            <a:r>
              <a:rPr lang="nl-NL" dirty="0">
                <a:solidFill>
                  <a:srgbClr val="FFFFFF"/>
                </a:solidFill>
              </a:rPr>
              <a:t>Als het gaat om de Kwaliteit van Leven, is volgens professionals is de impact het grootst…</a:t>
            </a:r>
          </a:p>
        </p:txBody>
      </p:sp>
      <p:sp>
        <p:nvSpPr>
          <p:cNvPr id="12" name="Rectangle 11">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7301199D-BB8D-41F2-8823-06C1ACB06F04}"/>
              </a:ext>
            </a:extLst>
          </p:cNvPr>
          <p:cNvSpPr>
            <a:spLocks noGrp="1"/>
          </p:cNvSpPr>
          <p:nvPr>
            <p:ph idx="1"/>
          </p:nvPr>
        </p:nvSpPr>
        <p:spPr>
          <a:xfrm>
            <a:off x="6172200" y="804672"/>
            <a:ext cx="5221224" cy="5230368"/>
          </a:xfrm>
        </p:spPr>
        <p:txBody>
          <a:bodyPr anchor="ctr">
            <a:normAutofit/>
          </a:bodyPr>
          <a:lstStyle/>
          <a:p>
            <a:pPr marL="0" indent="0">
              <a:buNone/>
            </a:pPr>
            <a:r>
              <a:rPr lang="nl-NL" sz="2400" dirty="0">
                <a:solidFill>
                  <a:srgbClr val="000000"/>
                </a:solidFill>
              </a:rPr>
              <a:t>op onderstaande 5 thema’s:</a:t>
            </a:r>
          </a:p>
          <a:p>
            <a:pPr marL="0" indent="0">
              <a:buNone/>
            </a:pPr>
            <a:r>
              <a:rPr lang="nl-NL" sz="2400" dirty="0">
                <a:solidFill>
                  <a:srgbClr val="000000"/>
                </a:solidFill>
              </a:rPr>
              <a:t>-Sociale interacties</a:t>
            </a:r>
          </a:p>
          <a:p>
            <a:pPr marL="0" indent="0">
              <a:buNone/>
            </a:pPr>
            <a:r>
              <a:rPr lang="nl-NL" sz="2400" dirty="0">
                <a:solidFill>
                  <a:srgbClr val="000000"/>
                </a:solidFill>
              </a:rPr>
              <a:t>-Afhankelijkheid</a:t>
            </a:r>
          </a:p>
          <a:p>
            <a:pPr marL="0" indent="0">
              <a:buNone/>
            </a:pPr>
            <a:r>
              <a:rPr lang="nl-NL" sz="2400" dirty="0">
                <a:solidFill>
                  <a:srgbClr val="000000"/>
                </a:solidFill>
              </a:rPr>
              <a:t>-Vertrouwen</a:t>
            </a:r>
          </a:p>
          <a:p>
            <a:pPr marL="0" indent="0">
              <a:buNone/>
            </a:pPr>
            <a:r>
              <a:rPr lang="nl-NL" sz="2400" dirty="0">
                <a:solidFill>
                  <a:srgbClr val="000000"/>
                </a:solidFill>
              </a:rPr>
              <a:t>-Hulp vragen</a:t>
            </a:r>
          </a:p>
          <a:p>
            <a:pPr marL="0" indent="0">
              <a:buNone/>
            </a:pPr>
            <a:r>
              <a:rPr lang="nl-NL" sz="2400" dirty="0">
                <a:solidFill>
                  <a:srgbClr val="000000"/>
                </a:solidFill>
              </a:rPr>
              <a:t>-Acceptatie</a:t>
            </a:r>
          </a:p>
          <a:p>
            <a:pPr marL="0" indent="0">
              <a:buNone/>
            </a:pPr>
            <a:endParaRPr lang="nl-NL" sz="2400" dirty="0">
              <a:solidFill>
                <a:srgbClr val="000000"/>
              </a:solidFill>
            </a:endParaRPr>
          </a:p>
          <a:p>
            <a:pPr marL="0" indent="0">
              <a:buNone/>
            </a:pPr>
            <a:r>
              <a:rPr lang="nl-NL" sz="2400" dirty="0">
                <a:solidFill>
                  <a:srgbClr val="000000"/>
                </a:solidFill>
              </a:rPr>
              <a:t>Bij mensen met een visuele beperking én psychiatrische problematiek. </a:t>
            </a:r>
          </a:p>
        </p:txBody>
      </p:sp>
      <p:pic>
        <p:nvPicPr>
          <p:cNvPr id="4" name="Opgenomen geluid">
            <a:hlinkClick r:id="" action="ppaction://media"/>
            <a:extLst>
              <a:ext uri="{FF2B5EF4-FFF2-40B4-BE49-F238E27FC236}">
                <a16:creationId xmlns:a16="http://schemas.microsoft.com/office/drawing/2014/main" id="{888849B0-4005-4443-B7FA-7A9BD399BD0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295806" y="5065546"/>
            <a:ext cx="1594686" cy="1594686"/>
          </a:xfrm>
          <a:prstGeom prst="rect">
            <a:avLst/>
          </a:prstGeom>
        </p:spPr>
      </p:pic>
    </p:spTree>
    <p:extLst>
      <p:ext uri="{BB962C8B-B14F-4D97-AF65-F5344CB8AC3E}">
        <p14:creationId xmlns:p14="http://schemas.microsoft.com/office/powerpoint/2010/main" val="93047810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936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5" name="Picture 34">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el 1">
            <a:extLst>
              <a:ext uri="{FF2B5EF4-FFF2-40B4-BE49-F238E27FC236}">
                <a16:creationId xmlns:a16="http://schemas.microsoft.com/office/drawing/2014/main" id="{079646A6-A12A-404D-B67D-493B4484D8FA}"/>
              </a:ext>
            </a:extLst>
          </p:cNvPr>
          <p:cNvSpPr>
            <a:spLocks noGrp="1"/>
          </p:cNvSpPr>
          <p:nvPr>
            <p:ph type="title"/>
          </p:nvPr>
        </p:nvSpPr>
        <p:spPr>
          <a:xfrm>
            <a:off x="640080" y="1243013"/>
            <a:ext cx="3855720" cy="4371974"/>
          </a:xfrm>
        </p:spPr>
        <p:txBody>
          <a:bodyPr>
            <a:normAutofit/>
          </a:bodyPr>
          <a:lstStyle/>
          <a:p>
            <a:r>
              <a:rPr lang="nl-NL">
                <a:solidFill>
                  <a:srgbClr val="FFFFFF"/>
                </a:solidFill>
              </a:rPr>
              <a:t>Thema’s om verder te onderzoeken:	</a:t>
            </a:r>
          </a:p>
        </p:txBody>
      </p:sp>
      <p:sp>
        <p:nvSpPr>
          <p:cNvPr id="37" name="Rectangle 36">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BB4377E-6F21-48C4-8174-5267471B2B60}"/>
              </a:ext>
            </a:extLst>
          </p:cNvPr>
          <p:cNvSpPr>
            <a:spLocks noGrp="1"/>
          </p:cNvSpPr>
          <p:nvPr>
            <p:ph idx="1"/>
          </p:nvPr>
        </p:nvSpPr>
        <p:spPr>
          <a:xfrm>
            <a:off x="6172200" y="804672"/>
            <a:ext cx="5221224" cy="5230368"/>
          </a:xfrm>
        </p:spPr>
        <p:txBody>
          <a:bodyPr anchor="ctr">
            <a:normAutofit/>
          </a:bodyPr>
          <a:lstStyle/>
          <a:p>
            <a:pPr>
              <a:buFontTx/>
              <a:buChar char="-"/>
            </a:pPr>
            <a:r>
              <a:rPr lang="nl-NL" sz="2200" dirty="0">
                <a:solidFill>
                  <a:srgbClr val="000000"/>
                </a:solidFill>
              </a:rPr>
              <a:t>Beleving van cliënten zelf</a:t>
            </a:r>
          </a:p>
          <a:p>
            <a:pPr>
              <a:buFontTx/>
              <a:buChar char="-"/>
            </a:pPr>
            <a:r>
              <a:rPr lang="nl-NL" sz="2200" dirty="0">
                <a:solidFill>
                  <a:srgbClr val="000000"/>
                </a:solidFill>
              </a:rPr>
              <a:t>Gevoelens als eenzaamheid, zelfbeeld/zelfvertrouwen, eigen regie</a:t>
            </a:r>
          </a:p>
          <a:p>
            <a:pPr>
              <a:buFontTx/>
              <a:buChar char="-"/>
            </a:pPr>
            <a:r>
              <a:rPr lang="nl-NL" sz="2200" dirty="0">
                <a:solidFill>
                  <a:srgbClr val="000000"/>
                </a:solidFill>
              </a:rPr>
              <a:t>Relaties en intimiteit</a:t>
            </a:r>
          </a:p>
          <a:p>
            <a:pPr>
              <a:buFontTx/>
              <a:buChar char="-"/>
            </a:pPr>
            <a:r>
              <a:rPr lang="nl-NL" sz="2200" dirty="0" err="1">
                <a:solidFill>
                  <a:srgbClr val="000000"/>
                </a:solidFill>
              </a:rPr>
              <a:t>Transdiagnostische</a:t>
            </a:r>
            <a:r>
              <a:rPr lang="nl-NL" sz="2200" dirty="0">
                <a:solidFill>
                  <a:srgbClr val="000000"/>
                </a:solidFill>
              </a:rPr>
              <a:t> factoren, kritische ‘succesfactoren’ bij mensen met een VIxPI</a:t>
            </a:r>
          </a:p>
          <a:p>
            <a:pPr>
              <a:buFontTx/>
              <a:buChar char="-"/>
            </a:pPr>
            <a:r>
              <a:rPr lang="nl-NL" sz="2200" dirty="0">
                <a:solidFill>
                  <a:srgbClr val="000000"/>
                </a:solidFill>
              </a:rPr>
              <a:t>Impact van </a:t>
            </a:r>
            <a:r>
              <a:rPr lang="nl-NL" sz="2200" dirty="0" err="1">
                <a:solidFill>
                  <a:srgbClr val="000000"/>
                </a:solidFill>
              </a:rPr>
              <a:t>VIxMD</a:t>
            </a:r>
            <a:r>
              <a:rPr lang="nl-NL" sz="2200" dirty="0">
                <a:solidFill>
                  <a:srgbClr val="000000"/>
                </a:solidFill>
              </a:rPr>
              <a:t> in kaart kunnen brengen voor individuele cliënten, bijv. in de diepte gaan op één van de thema’s</a:t>
            </a:r>
          </a:p>
          <a:p>
            <a:pPr>
              <a:buFontTx/>
              <a:buChar char="-"/>
            </a:pPr>
            <a:r>
              <a:rPr lang="nl-NL" sz="2200" dirty="0">
                <a:solidFill>
                  <a:srgbClr val="000000"/>
                </a:solidFill>
              </a:rPr>
              <a:t>Uitgebreidere handelingsadviezen/methodieken voor diagnostiek, begeleiding en behandeling</a:t>
            </a:r>
          </a:p>
          <a:p>
            <a:pPr>
              <a:buFontTx/>
              <a:buChar char="-"/>
            </a:pPr>
            <a:endParaRPr lang="nl-NL" sz="2200" dirty="0">
              <a:solidFill>
                <a:srgbClr val="000000"/>
              </a:solidFill>
            </a:endParaRPr>
          </a:p>
          <a:p>
            <a:pPr marL="0" indent="0">
              <a:buNone/>
            </a:pPr>
            <a:endParaRPr lang="nl-NL" sz="2200" dirty="0">
              <a:solidFill>
                <a:srgbClr val="000000"/>
              </a:solidFill>
            </a:endParaRPr>
          </a:p>
        </p:txBody>
      </p:sp>
      <p:pic>
        <p:nvPicPr>
          <p:cNvPr id="4" name="Opgenomen geluid">
            <a:hlinkClick r:id="" action="ppaction://media"/>
            <a:extLst>
              <a:ext uri="{FF2B5EF4-FFF2-40B4-BE49-F238E27FC236}">
                <a16:creationId xmlns:a16="http://schemas.microsoft.com/office/drawing/2014/main" id="{63EF4E0B-0DC7-4217-9531-C1CF559E053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583981" y="4605421"/>
            <a:ext cx="1185913" cy="1185913"/>
          </a:xfrm>
          <a:prstGeom prst="rect">
            <a:avLst/>
          </a:prstGeom>
        </p:spPr>
      </p:pic>
    </p:spTree>
    <p:extLst>
      <p:ext uri="{BB962C8B-B14F-4D97-AF65-F5344CB8AC3E}">
        <p14:creationId xmlns:p14="http://schemas.microsoft.com/office/powerpoint/2010/main" val="85316666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94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EA23EAFA-122C-4900-BC2F-113881DE46B8}"/>
              </a:ext>
            </a:extLst>
          </p:cNvPr>
          <p:cNvSpPr>
            <a:spLocks noGrp="1"/>
          </p:cNvSpPr>
          <p:nvPr>
            <p:ph type="title"/>
          </p:nvPr>
        </p:nvSpPr>
        <p:spPr>
          <a:xfrm>
            <a:off x="640079" y="2053641"/>
            <a:ext cx="3669161" cy="2760098"/>
          </a:xfrm>
        </p:spPr>
        <p:txBody>
          <a:bodyPr>
            <a:normAutofit/>
          </a:bodyPr>
          <a:lstStyle/>
          <a:p>
            <a:r>
              <a:rPr lang="nl-NL" sz="3700" dirty="0">
                <a:solidFill>
                  <a:srgbClr val="FFFFFF"/>
                </a:solidFill>
              </a:rPr>
              <a:t>Wat deelname aan de Impactstudie professionals zoal opleverde…	</a:t>
            </a:r>
          </a:p>
        </p:txBody>
      </p:sp>
      <p:sp>
        <p:nvSpPr>
          <p:cNvPr id="3" name="Tijdelijke aanduiding voor inhoud 2">
            <a:extLst>
              <a:ext uri="{FF2B5EF4-FFF2-40B4-BE49-F238E27FC236}">
                <a16:creationId xmlns:a16="http://schemas.microsoft.com/office/drawing/2014/main" id="{5B6837BF-7FBC-4C31-B2F2-BF4C0F3EDCF5}"/>
              </a:ext>
            </a:extLst>
          </p:cNvPr>
          <p:cNvSpPr>
            <a:spLocks noGrp="1"/>
          </p:cNvSpPr>
          <p:nvPr>
            <p:ph idx="1"/>
          </p:nvPr>
        </p:nvSpPr>
        <p:spPr>
          <a:xfrm>
            <a:off x="6090574" y="801866"/>
            <a:ext cx="5306084" cy="5230634"/>
          </a:xfrm>
        </p:spPr>
        <p:txBody>
          <a:bodyPr anchor="ctr">
            <a:normAutofit/>
          </a:bodyPr>
          <a:lstStyle/>
          <a:p>
            <a:r>
              <a:rPr lang="nl-NL" sz="2400" dirty="0">
                <a:solidFill>
                  <a:srgbClr val="000000"/>
                </a:solidFill>
              </a:rPr>
              <a:t>Nadenken over deze doelgroepen, kritisch kijken naar de impact van een </a:t>
            </a:r>
            <a:r>
              <a:rPr lang="nl-NL" sz="2400" dirty="0" err="1">
                <a:solidFill>
                  <a:srgbClr val="000000"/>
                </a:solidFill>
              </a:rPr>
              <a:t>VIxMD</a:t>
            </a:r>
            <a:r>
              <a:rPr lang="nl-NL" sz="2400" dirty="0">
                <a:solidFill>
                  <a:srgbClr val="000000"/>
                </a:solidFill>
              </a:rPr>
              <a:t> en motivatie om meer literatuur te lezen</a:t>
            </a:r>
          </a:p>
          <a:p>
            <a:r>
              <a:rPr lang="nl-NL" sz="2400" dirty="0">
                <a:solidFill>
                  <a:srgbClr val="000000"/>
                </a:solidFill>
              </a:rPr>
              <a:t>Opgehaalde informatie is inzichtelijk met focus op de leefgebieden. Veel is bekend, maar het helpt in de praktijk alerter te zijn op genoemde thema’s en voorbeelden</a:t>
            </a:r>
          </a:p>
          <a:p>
            <a:r>
              <a:rPr lang="nl-NL" sz="2400" dirty="0">
                <a:solidFill>
                  <a:srgbClr val="000000"/>
                </a:solidFill>
              </a:rPr>
              <a:t>Besef dat een basishouding (vertrouwen, volgen, nabijheid, meebewegen) werkt, ongeacht de problematiek</a:t>
            </a:r>
          </a:p>
          <a:p>
            <a:r>
              <a:rPr lang="nl-NL" sz="2400" dirty="0">
                <a:solidFill>
                  <a:srgbClr val="000000"/>
                </a:solidFill>
              </a:rPr>
              <a:t>Weinig winst op direct cliëntenniveau</a:t>
            </a:r>
          </a:p>
        </p:txBody>
      </p:sp>
      <p:pic>
        <p:nvPicPr>
          <p:cNvPr id="4" name="Opgenomen geluid">
            <a:hlinkClick r:id="" action="ppaction://media"/>
            <a:extLst>
              <a:ext uri="{FF2B5EF4-FFF2-40B4-BE49-F238E27FC236}">
                <a16:creationId xmlns:a16="http://schemas.microsoft.com/office/drawing/2014/main" id="{539DC7B2-2E91-4333-B74F-63ED5650848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92800" y="3225800"/>
            <a:ext cx="406400" cy="406400"/>
          </a:xfrm>
          <a:prstGeom prst="rect">
            <a:avLst/>
          </a:prstGeom>
        </p:spPr>
      </p:pic>
    </p:spTree>
    <p:extLst>
      <p:ext uri="{BB962C8B-B14F-4D97-AF65-F5344CB8AC3E}">
        <p14:creationId xmlns:p14="http://schemas.microsoft.com/office/powerpoint/2010/main" val="163007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6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 name="Titel 3">
            <a:extLst>
              <a:ext uri="{FF2B5EF4-FFF2-40B4-BE49-F238E27FC236}">
                <a16:creationId xmlns:a16="http://schemas.microsoft.com/office/drawing/2014/main" id="{C5183522-3E47-473A-8BCE-982D6BCDCB15}"/>
              </a:ext>
            </a:extLst>
          </p:cNvPr>
          <p:cNvSpPr>
            <a:spLocks noGrp="1"/>
          </p:cNvSpPr>
          <p:nvPr>
            <p:ph type="title"/>
          </p:nvPr>
        </p:nvSpPr>
        <p:spPr>
          <a:xfrm>
            <a:off x="640080" y="1243013"/>
            <a:ext cx="3855720" cy="4371974"/>
          </a:xfrm>
        </p:spPr>
        <p:txBody>
          <a:bodyPr>
            <a:normAutofit/>
          </a:bodyPr>
          <a:lstStyle/>
          <a:p>
            <a:r>
              <a:rPr lang="nl-NL" dirty="0" err="1">
                <a:solidFill>
                  <a:srgbClr val="FFFFFF"/>
                </a:solidFill>
              </a:rPr>
              <a:t>Psyvis</a:t>
            </a:r>
            <a:r>
              <a:rPr lang="nl-NL" dirty="0">
                <a:solidFill>
                  <a:srgbClr val="FFFFFF"/>
                </a:solidFill>
              </a:rPr>
              <a:t> Impactstudie</a:t>
            </a:r>
            <a:br>
              <a:rPr lang="nl-NL" dirty="0">
                <a:solidFill>
                  <a:srgbClr val="FFFFFF"/>
                </a:solidFill>
              </a:rPr>
            </a:br>
            <a:r>
              <a:rPr lang="nl-NL" dirty="0">
                <a:solidFill>
                  <a:srgbClr val="FFFFFF"/>
                </a:solidFill>
              </a:rPr>
              <a:t>Algemene  Samenvatting	</a:t>
            </a:r>
          </a:p>
        </p:txBody>
      </p:sp>
      <p:sp>
        <p:nvSpPr>
          <p:cNvPr id="25" name="Rectangle 24">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jdelijke aanduiding voor inhoud 4">
            <a:extLst>
              <a:ext uri="{FF2B5EF4-FFF2-40B4-BE49-F238E27FC236}">
                <a16:creationId xmlns:a16="http://schemas.microsoft.com/office/drawing/2014/main" id="{73BD0FC0-3F62-4B17-89EA-8ED2ED9E4B52}"/>
              </a:ext>
            </a:extLst>
          </p:cNvPr>
          <p:cNvSpPr>
            <a:spLocks noGrp="1"/>
          </p:cNvSpPr>
          <p:nvPr>
            <p:ph idx="1"/>
          </p:nvPr>
        </p:nvSpPr>
        <p:spPr>
          <a:xfrm>
            <a:off x="6172200" y="804672"/>
            <a:ext cx="5221224" cy="5230368"/>
          </a:xfrm>
        </p:spPr>
        <p:txBody>
          <a:bodyPr anchor="ctr">
            <a:normAutofit lnSpcReduction="10000"/>
          </a:bodyPr>
          <a:lstStyle/>
          <a:p>
            <a:endParaRPr lang="nl-NL" sz="2400" dirty="0">
              <a:solidFill>
                <a:srgbClr val="000000"/>
              </a:solidFill>
            </a:endParaRPr>
          </a:p>
          <a:p>
            <a:endParaRPr lang="nl-NL" sz="2400" dirty="0">
              <a:solidFill>
                <a:srgbClr val="000000"/>
              </a:solidFill>
            </a:endParaRPr>
          </a:p>
          <a:p>
            <a:r>
              <a:rPr lang="nl-NL" sz="2400" dirty="0">
                <a:solidFill>
                  <a:srgbClr val="000000"/>
                </a:solidFill>
              </a:rPr>
              <a:t>Kernwoorden in deze slides</a:t>
            </a:r>
          </a:p>
          <a:p>
            <a:r>
              <a:rPr lang="nl-NL" sz="2400" dirty="0">
                <a:solidFill>
                  <a:srgbClr val="000000"/>
                </a:solidFill>
              </a:rPr>
              <a:t>Uitgebreide tekst in ‘notities’ te lezen</a:t>
            </a:r>
          </a:p>
          <a:p>
            <a:r>
              <a:rPr lang="nl-NL" sz="2400" dirty="0">
                <a:solidFill>
                  <a:srgbClr val="000000"/>
                </a:solidFill>
              </a:rPr>
              <a:t>Deze eerste presentatie is een algemene samenvatting, u kunt dit waarschijnlijk sneller doorlopen</a:t>
            </a:r>
          </a:p>
          <a:p>
            <a:r>
              <a:rPr lang="nl-NL" sz="2400" dirty="0">
                <a:solidFill>
                  <a:srgbClr val="000000"/>
                </a:solidFill>
              </a:rPr>
              <a:t>Uitgebreide tekst te beluisteren door op het audiosymbool te klikken</a:t>
            </a:r>
          </a:p>
          <a:p>
            <a:pPr marL="0" indent="0">
              <a:buNone/>
            </a:pPr>
            <a:endParaRPr lang="nl-NL" sz="2400" dirty="0">
              <a:solidFill>
                <a:srgbClr val="000000"/>
              </a:solidFill>
            </a:endParaRPr>
          </a:p>
          <a:p>
            <a:pPr marL="0" indent="0">
              <a:buNone/>
            </a:pPr>
            <a:endParaRPr lang="nl-NL" sz="2400" dirty="0">
              <a:solidFill>
                <a:srgbClr val="000000"/>
              </a:solidFill>
            </a:endParaRPr>
          </a:p>
          <a:p>
            <a:r>
              <a:rPr lang="nl-NL" sz="2400" dirty="0">
                <a:solidFill>
                  <a:srgbClr val="000000"/>
                </a:solidFill>
              </a:rPr>
              <a:t>Vragen over het doorlopen van deze presentatie? Monnink@robertcoppes.nl</a:t>
            </a:r>
            <a:endParaRPr lang="nl-NL" sz="2400" dirty="0">
              <a:solidFill>
                <a:srgbClr val="000000"/>
              </a:solidFill>
              <a:cs typeface="Calibri"/>
            </a:endParaRPr>
          </a:p>
        </p:txBody>
      </p:sp>
      <p:pic>
        <p:nvPicPr>
          <p:cNvPr id="6" name="1">
            <a:hlinkClick r:id="" action="ppaction://media"/>
            <a:extLst>
              <a:ext uri="{FF2B5EF4-FFF2-40B4-BE49-F238E27FC236}">
                <a16:creationId xmlns:a16="http://schemas.microsoft.com/office/drawing/2014/main" id="{23156E41-DC48-4552-B429-F884A7A5B4B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81708" y="5124768"/>
            <a:ext cx="980440" cy="980440"/>
          </a:xfrm>
          <a:prstGeom prst="rect">
            <a:avLst/>
          </a:prstGeom>
        </p:spPr>
      </p:pic>
    </p:spTree>
    <p:extLst>
      <p:ext uri="{BB962C8B-B14F-4D97-AF65-F5344CB8AC3E}">
        <p14:creationId xmlns:p14="http://schemas.microsoft.com/office/powerpoint/2010/main" val="127498320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707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164D969-46F1-44FC-B488-3FA68C6775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707"/>
            <a:ext cx="12188952" cy="665629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F3003D4E-E9FF-4669-90E7-7CED081587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8235" t="20008" r="8214" b="57101"/>
          <a:stretch/>
        </p:blipFill>
        <p:spPr>
          <a:xfrm flipV="1">
            <a:off x="2" y="1"/>
            <a:ext cx="12191999" cy="1878950"/>
          </a:xfrm>
          <a:custGeom>
            <a:avLst/>
            <a:gdLst>
              <a:gd name="connsiteX0" fmla="*/ 0 w 12191999"/>
              <a:gd name="connsiteY0" fmla="*/ 1878950 h 1878950"/>
              <a:gd name="connsiteX1" fmla="*/ 12191999 w 12191999"/>
              <a:gd name="connsiteY1" fmla="*/ 1878950 h 1878950"/>
              <a:gd name="connsiteX2" fmla="*/ 12191999 w 12191999"/>
              <a:gd name="connsiteY2" fmla="*/ 0 h 1878950"/>
              <a:gd name="connsiteX3" fmla="*/ 0 w 12191999"/>
              <a:gd name="connsiteY3" fmla="*/ 0 h 1878950"/>
            </a:gdLst>
            <a:ahLst/>
            <a:cxnLst>
              <a:cxn ang="0">
                <a:pos x="connsiteX0" y="connsiteY0"/>
              </a:cxn>
              <a:cxn ang="0">
                <a:pos x="connsiteX1" y="connsiteY1"/>
              </a:cxn>
              <a:cxn ang="0">
                <a:pos x="connsiteX2" y="connsiteY2"/>
              </a:cxn>
              <a:cxn ang="0">
                <a:pos x="connsiteX3" y="connsiteY3"/>
              </a:cxn>
            </a:cxnLst>
            <a:rect l="l" t="t" r="r" b="b"/>
            <a:pathLst>
              <a:path w="12191999" h="1878950">
                <a:moveTo>
                  <a:pt x="0" y="1878950"/>
                </a:moveTo>
                <a:lnTo>
                  <a:pt x="12191999" y="1878950"/>
                </a:lnTo>
                <a:lnTo>
                  <a:pt x="12191999" y="0"/>
                </a:lnTo>
                <a:lnTo>
                  <a:pt x="0" y="0"/>
                </a:lnTo>
                <a:close/>
              </a:path>
            </a:pathLst>
          </a:custGeom>
        </p:spPr>
      </p:pic>
      <p:pic>
        <p:nvPicPr>
          <p:cNvPr id="14" name="Picture 13">
            <a:extLst>
              <a:ext uri="{FF2B5EF4-FFF2-40B4-BE49-F238E27FC236}">
                <a16:creationId xmlns:a16="http://schemas.microsoft.com/office/drawing/2014/main" id="{A7D98261-3895-4FB5-B9CE-26FAF63573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8235" t="-1" r="8214" b="80325"/>
          <a:stretch/>
        </p:blipFill>
        <p:spPr>
          <a:xfrm flipV="1">
            <a:off x="0" y="4914024"/>
            <a:ext cx="12191999" cy="1614974"/>
          </a:xfrm>
          <a:custGeom>
            <a:avLst/>
            <a:gdLst>
              <a:gd name="connsiteX0" fmla="*/ 0 w 12191999"/>
              <a:gd name="connsiteY0" fmla="*/ 1614974 h 1614974"/>
              <a:gd name="connsiteX1" fmla="*/ 12191999 w 12191999"/>
              <a:gd name="connsiteY1" fmla="*/ 1614974 h 1614974"/>
              <a:gd name="connsiteX2" fmla="*/ 12191999 w 12191999"/>
              <a:gd name="connsiteY2" fmla="*/ 0 h 1614974"/>
              <a:gd name="connsiteX3" fmla="*/ 0 w 12191999"/>
              <a:gd name="connsiteY3" fmla="*/ 0 h 1614974"/>
            </a:gdLst>
            <a:ahLst/>
            <a:cxnLst>
              <a:cxn ang="0">
                <a:pos x="connsiteX0" y="connsiteY0"/>
              </a:cxn>
              <a:cxn ang="0">
                <a:pos x="connsiteX1" y="connsiteY1"/>
              </a:cxn>
              <a:cxn ang="0">
                <a:pos x="connsiteX2" y="connsiteY2"/>
              </a:cxn>
              <a:cxn ang="0">
                <a:pos x="connsiteX3" y="connsiteY3"/>
              </a:cxn>
            </a:cxnLst>
            <a:rect l="l" t="t" r="r" b="b"/>
            <a:pathLst>
              <a:path w="12191999" h="1614974">
                <a:moveTo>
                  <a:pt x="0" y="1614974"/>
                </a:moveTo>
                <a:lnTo>
                  <a:pt x="12191999" y="1614974"/>
                </a:lnTo>
                <a:lnTo>
                  <a:pt x="12191999" y="0"/>
                </a:lnTo>
                <a:lnTo>
                  <a:pt x="0" y="0"/>
                </a:lnTo>
                <a:close/>
              </a:path>
            </a:pathLst>
          </a:custGeom>
        </p:spPr>
      </p:pic>
      <p:sp>
        <p:nvSpPr>
          <p:cNvPr id="4" name="Titel 3">
            <a:extLst>
              <a:ext uri="{FF2B5EF4-FFF2-40B4-BE49-F238E27FC236}">
                <a16:creationId xmlns:a16="http://schemas.microsoft.com/office/drawing/2014/main" id="{0A70DAC2-13A2-4DFB-8A56-CD3BB5EA7627}"/>
              </a:ext>
            </a:extLst>
          </p:cNvPr>
          <p:cNvSpPr>
            <a:spLocks noGrp="1"/>
          </p:cNvSpPr>
          <p:nvPr>
            <p:ph type="title"/>
          </p:nvPr>
        </p:nvSpPr>
        <p:spPr>
          <a:xfrm>
            <a:off x="805661" y="1401859"/>
            <a:ext cx="3510845" cy="4054282"/>
          </a:xfrm>
        </p:spPr>
        <p:txBody>
          <a:bodyPr>
            <a:normAutofit/>
          </a:bodyPr>
          <a:lstStyle/>
          <a:p>
            <a:r>
              <a:rPr lang="nl-NL" sz="4000" b="1" dirty="0">
                <a:solidFill>
                  <a:srgbClr val="FFFFFF"/>
                </a:solidFill>
              </a:rPr>
              <a:t>Samenvatting input van professionals</a:t>
            </a:r>
            <a:endParaRPr lang="nl-NL" sz="4000" dirty="0">
              <a:solidFill>
                <a:srgbClr val="FFFFFF"/>
              </a:solidFill>
            </a:endParaRPr>
          </a:p>
        </p:txBody>
      </p:sp>
      <p:sp>
        <p:nvSpPr>
          <p:cNvPr id="5" name="Tijdelijke aanduiding voor inhoud 4">
            <a:extLst>
              <a:ext uri="{FF2B5EF4-FFF2-40B4-BE49-F238E27FC236}">
                <a16:creationId xmlns:a16="http://schemas.microsoft.com/office/drawing/2014/main" id="{A3C33D6E-D2CC-4584-B148-9571630487E0}"/>
              </a:ext>
            </a:extLst>
          </p:cNvPr>
          <p:cNvSpPr>
            <a:spLocks noGrp="1"/>
          </p:cNvSpPr>
          <p:nvPr>
            <p:ph idx="1"/>
          </p:nvPr>
        </p:nvSpPr>
        <p:spPr>
          <a:xfrm>
            <a:off x="5257800" y="1553134"/>
            <a:ext cx="6128539" cy="3751732"/>
          </a:xfrm>
        </p:spPr>
        <p:txBody>
          <a:bodyPr anchor="ctr">
            <a:normAutofit/>
          </a:bodyPr>
          <a:lstStyle/>
          <a:p>
            <a:r>
              <a:rPr lang="nl-NL" sz="2200" dirty="0">
                <a:solidFill>
                  <a:srgbClr val="FFFFFF"/>
                </a:solidFill>
              </a:rPr>
              <a:t>Input over de impact van een visuele beperking (VI) én psychiatrische stoornis (</a:t>
            </a:r>
            <a:r>
              <a:rPr lang="nl-NL" sz="2200" dirty="0" err="1">
                <a:solidFill>
                  <a:srgbClr val="FFFFFF"/>
                </a:solidFill>
              </a:rPr>
              <a:t>mental</a:t>
            </a:r>
            <a:r>
              <a:rPr lang="nl-NL" sz="2200" dirty="0">
                <a:solidFill>
                  <a:srgbClr val="FFFFFF"/>
                </a:solidFill>
              </a:rPr>
              <a:t> disorder, MD) op het dagelijks leven</a:t>
            </a:r>
          </a:p>
          <a:p>
            <a:r>
              <a:rPr lang="nl-NL" sz="2200" dirty="0">
                <a:solidFill>
                  <a:srgbClr val="FFFFFF"/>
                </a:solidFill>
              </a:rPr>
              <a:t>Veel overlap tussen de domeinen en verschillende psychiatrische stoornissen</a:t>
            </a:r>
          </a:p>
          <a:p>
            <a:r>
              <a:rPr lang="nl-NL" sz="2200" dirty="0">
                <a:solidFill>
                  <a:srgbClr val="FFFFFF"/>
                </a:solidFill>
              </a:rPr>
              <a:t>De belangrijkste thema’s worden hier weergegeven. Er is een verdeling gemaakt tussen Kwaliteit van Leven en Kwaliteit van Zorg</a:t>
            </a:r>
          </a:p>
          <a:p>
            <a:r>
              <a:rPr lang="nl-NL" sz="2200" dirty="0">
                <a:solidFill>
                  <a:srgbClr val="FFFFFF"/>
                </a:solidFill>
              </a:rPr>
              <a:t>Resultaten in volgende slides zijn gebaseerd op input van professionals in dit onderzoek</a:t>
            </a:r>
          </a:p>
          <a:p>
            <a:endParaRPr lang="nl-NL" sz="2200" dirty="0">
              <a:solidFill>
                <a:srgbClr val="FFFFFF"/>
              </a:solidFill>
            </a:endParaRPr>
          </a:p>
          <a:p>
            <a:endParaRPr lang="nl-NL" sz="2200" dirty="0">
              <a:solidFill>
                <a:srgbClr val="FFFFFF"/>
              </a:solidFill>
            </a:endParaRPr>
          </a:p>
        </p:txBody>
      </p:sp>
      <p:sp>
        <p:nvSpPr>
          <p:cNvPr id="16" name="Rectangle 15">
            <a:extLst>
              <a:ext uri="{FF2B5EF4-FFF2-40B4-BE49-F238E27FC236}">
                <a16:creationId xmlns:a16="http://schemas.microsoft.com/office/drawing/2014/main" id="{9E0A01E6-95B9-424D-93AE-19F4928DFD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44454"/>
            <a:ext cx="12188952" cy="81354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Opgenomen geluid">
            <a:hlinkClick r:id="" action="ppaction://media"/>
            <a:extLst>
              <a:ext uri="{FF2B5EF4-FFF2-40B4-BE49-F238E27FC236}">
                <a16:creationId xmlns:a16="http://schemas.microsoft.com/office/drawing/2014/main" id="{5A1A3183-805E-4102-8CD9-3B570C2809A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752330" y="2991996"/>
            <a:ext cx="1034823" cy="1034823"/>
          </a:xfrm>
          <a:prstGeom prst="rect">
            <a:avLst/>
          </a:prstGeom>
        </p:spPr>
      </p:pic>
    </p:spTree>
    <p:extLst>
      <p:ext uri="{BB962C8B-B14F-4D97-AF65-F5344CB8AC3E}">
        <p14:creationId xmlns:p14="http://schemas.microsoft.com/office/powerpoint/2010/main" val="207546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94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606D604E-3512-4D0E-919E-BC71EB2599EE}"/>
              </a:ext>
            </a:extLst>
          </p:cNvPr>
          <p:cNvSpPr>
            <a:spLocks noGrp="1"/>
          </p:cNvSpPr>
          <p:nvPr>
            <p:ph type="title"/>
          </p:nvPr>
        </p:nvSpPr>
        <p:spPr>
          <a:xfrm>
            <a:off x="1179226" y="826680"/>
            <a:ext cx="9833548" cy="1325563"/>
          </a:xfrm>
        </p:spPr>
        <p:txBody>
          <a:bodyPr>
            <a:normAutofit/>
          </a:bodyPr>
          <a:lstStyle/>
          <a:p>
            <a:pPr algn="ctr"/>
            <a:r>
              <a:rPr lang="nl-NL" sz="4000">
                <a:solidFill>
                  <a:srgbClr val="FFFFFF"/>
                </a:solidFill>
              </a:rPr>
              <a:t>Kwaliteit van Leven – Psychisch (1/2)</a:t>
            </a:r>
          </a:p>
        </p:txBody>
      </p:sp>
      <p:sp>
        <p:nvSpPr>
          <p:cNvPr id="3" name="Tijdelijke aanduiding voor inhoud 2">
            <a:extLst>
              <a:ext uri="{FF2B5EF4-FFF2-40B4-BE49-F238E27FC236}">
                <a16:creationId xmlns:a16="http://schemas.microsoft.com/office/drawing/2014/main" id="{F9C01745-88A9-46C5-909D-0F0403DD65C3}"/>
              </a:ext>
            </a:extLst>
          </p:cNvPr>
          <p:cNvSpPr>
            <a:spLocks noGrp="1"/>
          </p:cNvSpPr>
          <p:nvPr>
            <p:ph idx="1"/>
          </p:nvPr>
        </p:nvSpPr>
        <p:spPr>
          <a:xfrm>
            <a:off x="1179226" y="3092970"/>
            <a:ext cx="9833548" cy="2693976"/>
          </a:xfrm>
        </p:spPr>
        <p:txBody>
          <a:bodyPr>
            <a:normAutofit/>
          </a:bodyPr>
          <a:lstStyle/>
          <a:p>
            <a:r>
              <a:rPr lang="nl-NL" sz="2000" dirty="0">
                <a:solidFill>
                  <a:srgbClr val="000000"/>
                </a:solidFill>
              </a:rPr>
              <a:t>Geestelijke gezondheid: meer angst- en somberheidsklachten en eenzaamheid. Minder plezier, tevredenheid en motivatie. Lager zelfbeeld.</a:t>
            </a:r>
          </a:p>
          <a:p>
            <a:r>
              <a:rPr lang="nl-NL" sz="2000" dirty="0">
                <a:solidFill>
                  <a:srgbClr val="000000"/>
                </a:solidFill>
              </a:rPr>
              <a:t>Afhankelijkheid: vanuit VI minder zelfstandig/meer afhankelijk. Vanwege sommige </a:t>
            </a:r>
            <a:r>
              <a:rPr lang="nl-NL" sz="2000" dirty="0" err="1">
                <a:solidFill>
                  <a:srgbClr val="000000"/>
                </a:solidFill>
              </a:rPr>
              <a:t>PI’s</a:t>
            </a:r>
            <a:r>
              <a:rPr lang="nl-NL" sz="2000" dirty="0">
                <a:solidFill>
                  <a:srgbClr val="000000"/>
                </a:solidFill>
              </a:rPr>
              <a:t> heeft men soms juist meer moeite met deze afhankelijkheid. </a:t>
            </a:r>
          </a:p>
          <a:p>
            <a:r>
              <a:rPr lang="nl-NL" sz="2000" dirty="0">
                <a:solidFill>
                  <a:srgbClr val="000000"/>
                </a:solidFill>
              </a:rPr>
              <a:t>Belastbaarheid: men is minder belastbaar, sneller vermoeid, overvraagd en overprikkeld. Tevens kan er sprake zijn van slaapproblemen door veel piekeren en minder melatonine.  </a:t>
            </a:r>
          </a:p>
        </p:txBody>
      </p:sp>
      <p:pic>
        <p:nvPicPr>
          <p:cNvPr id="5" name="Opgenomen geluid">
            <a:hlinkClick r:id="" action="ppaction://media"/>
            <a:extLst>
              <a:ext uri="{FF2B5EF4-FFF2-40B4-BE49-F238E27FC236}">
                <a16:creationId xmlns:a16="http://schemas.microsoft.com/office/drawing/2014/main" id="{7FF2394E-3C94-4E0B-BD8D-3873F689E2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012947" y="1022089"/>
            <a:ext cx="999827" cy="999827"/>
          </a:xfrm>
          <a:prstGeom prst="rect">
            <a:avLst/>
          </a:prstGeom>
        </p:spPr>
      </p:pic>
    </p:spTree>
    <p:extLst>
      <p:ext uri="{BB962C8B-B14F-4D97-AF65-F5344CB8AC3E}">
        <p14:creationId xmlns:p14="http://schemas.microsoft.com/office/powerpoint/2010/main" val="28391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83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606D604E-3512-4D0E-919E-BC71EB2599EE}"/>
              </a:ext>
            </a:extLst>
          </p:cNvPr>
          <p:cNvSpPr>
            <a:spLocks noGrp="1"/>
          </p:cNvSpPr>
          <p:nvPr>
            <p:ph type="title"/>
          </p:nvPr>
        </p:nvSpPr>
        <p:spPr>
          <a:xfrm>
            <a:off x="1179226" y="826680"/>
            <a:ext cx="9833548" cy="1325563"/>
          </a:xfrm>
        </p:spPr>
        <p:txBody>
          <a:bodyPr>
            <a:normAutofit/>
          </a:bodyPr>
          <a:lstStyle/>
          <a:p>
            <a:pPr algn="ctr"/>
            <a:r>
              <a:rPr lang="nl-NL" sz="4000">
                <a:solidFill>
                  <a:srgbClr val="FFFFFF"/>
                </a:solidFill>
              </a:rPr>
              <a:t>Kwaliteit van Leven – Psychisch (2/2)</a:t>
            </a:r>
          </a:p>
        </p:txBody>
      </p:sp>
      <p:sp>
        <p:nvSpPr>
          <p:cNvPr id="3" name="Tijdelijke aanduiding voor inhoud 2">
            <a:extLst>
              <a:ext uri="{FF2B5EF4-FFF2-40B4-BE49-F238E27FC236}">
                <a16:creationId xmlns:a16="http://schemas.microsoft.com/office/drawing/2014/main" id="{F9C01745-88A9-46C5-909D-0F0403DD65C3}"/>
              </a:ext>
            </a:extLst>
          </p:cNvPr>
          <p:cNvSpPr>
            <a:spLocks noGrp="1"/>
          </p:cNvSpPr>
          <p:nvPr>
            <p:ph idx="1"/>
          </p:nvPr>
        </p:nvSpPr>
        <p:spPr>
          <a:xfrm>
            <a:off x="1179226" y="3092970"/>
            <a:ext cx="9833548" cy="2693976"/>
          </a:xfrm>
        </p:spPr>
        <p:txBody>
          <a:bodyPr>
            <a:normAutofit lnSpcReduction="10000"/>
          </a:bodyPr>
          <a:lstStyle/>
          <a:p>
            <a:r>
              <a:rPr lang="nl-NL" sz="2000" dirty="0">
                <a:solidFill>
                  <a:srgbClr val="000000"/>
                </a:solidFill>
              </a:rPr>
              <a:t>Acceptatie: Sommigen hebben moeite met het accepteren van problematiek, ontkennen dit en/of accepteren geen hulp. </a:t>
            </a:r>
          </a:p>
          <a:p>
            <a:r>
              <a:rPr lang="nl-NL" sz="2000" dirty="0">
                <a:solidFill>
                  <a:srgbClr val="000000"/>
                </a:solidFill>
              </a:rPr>
              <a:t>Vertrouwen: Veel cliënten hebben moeite met anderen vertrouwen en met inschatten wie te vertrouwen is.</a:t>
            </a:r>
          </a:p>
          <a:p>
            <a:r>
              <a:rPr lang="nl-NL" sz="2000" dirty="0">
                <a:solidFill>
                  <a:srgbClr val="000000"/>
                </a:solidFill>
              </a:rPr>
              <a:t>Hulp vragen: Sommigen hebben moeite met hulp vragen en stellen dit uit. Anderen hebben juist moeite met het uitstellen van de hulpvraag. </a:t>
            </a:r>
          </a:p>
          <a:p>
            <a:r>
              <a:rPr lang="nl-NL" sz="2000" dirty="0">
                <a:solidFill>
                  <a:srgbClr val="000000"/>
                </a:solidFill>
              </a:rPr>
              <a:t>Leerbaarheid: Een visuele beperking vergt al extra kennis om op veel vlakken op ‘basis niveau’ te kunnen functioneren. Bijkomende psychiatrische problematiek maakt dat die leerbaarheid verder (negatief) beïnvloed kan worden.</a:t>
            </a:r>
          </a:p>
        </p:txBody>
      </p:sp>
      <p:pic>
        <p:nvPicPr>
          <p:cNvPr id="5" name="Opgenomen geluid">
            <a:hlinkClick r:id="" action="ppaction://media"/>
            <a:extLst>
              <a:ext uri="{FF2B5EF4-FFF2-40B4-BE49-F238E27FC236}">
                <a16:creationId xmlns:a16="http://schemas.microsoft.com/office/drawing/2014/main" id="{EF78C5F7-75EE-49E6-86E4-37ADB9BE5A6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015806" y="1024948"/>
            <a:ext cx="996968" cy="996968"/>
          </a:xfrm>
          <a:prstGeom prst="rect">
            <a:avLst/>
          </a:prstGeom>
        </p:spPr>
      </p:pic>
    </p:spTree>
    <p:extLst>
      <p:ext uri="{BB962C8B-B14F-4D97-AF65-F5344CB8AC3E}">
        <p14:creationId xmlns:p14="http://schemas.microsoft.com/office/powerpoint/2010/main" val="352228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00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F1BAB01-01AC-49BD-8330-2313EA1556B6}"/>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leven – Fysiek</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5AC599B4-F8F4-416F-B4F4-07F940E7B46F}"/>
              </a:ext>
            </a:extLst>
          </p:cNvPr>
          <p:cNvSpPr>
            <a:spLocks noGrp="1"/>
          </p:cNvSpPr>
          <p:nvPr>
            <p:ph idx="1"/>
          </p:nvPr>
        </p:nvSpPr>
        <p:spPr>
          <a:xfrm>
            <a:off x="1179226" y="3092970"/>
            <a:ext cx="9833548" cy="2693976"/>
          </a:xfrm>
        </p:spPr>
        <p:txBody>
          <a:bodyPr>
            <a:normAutofit/>
          </a:bodyPr>
          <a:lstStyle/>
          <a:p>
            <a:r>
              <a:rPr lang="nl-NL" sz="2000" dirty="0">
                <a:solidFill>
                  <a:srgbClr val="000000"/>
                </a:solidFill>
              </a:rPr>
              <a:t>Voor velen moeilijker om gezond te leven. Sommigen ervaren slaapproblemen.</a:t>
            </a:r>
          </a:p>
          <a:p>
            <a:r>
              <a:rPr lang="nl-NL" sz="2000" dirty="0">
                <a:solidFill>
                  <a:srgbClr val="000000"/>
                </a:solidFill>
              </a:rPr>
              <a:t>Tevens is het moeilijker om lichamelijke problemen te herkennen.</a:t>
            </a:r>
          </a:p>
          <a:p>
            <a:r>
              <a:rPr lang="nl-NL" sz="2000" dirty="0">
                <a:solidFill>
                  <a:srgbClr val="000000"/>
                </a:solidFill>
              </a:rPr>
              <a:t>Vanwege de VI kunnen sommigen verslechteringen in hun zelfzorg letterlijk niet zien. Als gevolg van de PI kan er verwaarlozing optreden.</a:t>
            </a:r>
          </a:p>
          <a:p>
            <a:r>
              <a:rPr lang="nl-NL" sz="2000" dirty="0">
                <a:solidFill>
                  <a:srgbClr val="000000"/>
                </a:solidFill>
              </a:rPr>
              <a:t>Middelengebruik: Zelfmedicatie lijkt regelmatig voor te komen. Ook drank- en drugsgebruik. </a:t>
            </a:r>
          </a:p>
          <a:p>
            <a:endParaRPr lang="nl-NL" sz="2000" dirty="0">
              <a:solidFill>
                <a:srgbClr val="000000"/>
              </a:solidFill>
            </a:endParaRPr>
          </a:p>
        </p:txBody>
      </p:sp>
      <p:pic>
        <p:nvPicPr>
          <p:cNvPr id="5" name="Opgenomen geluid">
            <a:hlinkClick r:id="" action="ppaction://media"/>
            <a:extLst>
              <a:ext uri="{FF2B5EF4-FFF2-40B4-BE49-F238E27FC236}">
                <a16:creationId xmlns:a16="http://schemas.microsoft.com/office/drawing/2014/main" id="{C39AAFCD-488F-438B-BB41-BEF617399D8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820662" y="954870"/>
            <a:ext cx="1069182" cy="1069182"/>
          </a:xfrm>
          <a:prstGeom prst="rect">
            <a:avLst/>
          </a:prstGeom>
        </p:spPr>
      </p:pic>
    </p:spTree>
    <p:extLst>
      <p:ext uri="{BB962C8B-B14F-4D97-AF65-F5344CB8AC3E}">
        <p14:creationId xmlns:p14="http://schemas.microsoft.com/office/powerpoint/2010/main" val="115105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04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E8401CEC-1C2C-45A4-AC67-9299A64CE4F5}"/>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leven – Sociaal</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3F0EDC0A-8E0B-4D2F-B8B1-5029F98A12ED}"/>
              </a:ext>
            </a:extLst>
          </p:cNvPr>
          <p:cNvSpPr>
            <a:spLocks noGrp="1"/>
          </p:cNvSpPr>
          <p:nvPr>
            <p:ph idx="1"/>
          </p:nvPr>
        </p:nvSpPr>
        <p:spPr>
          <a:xfrm>
            <a:off x="1179226" y="3092970"/>
            <a:ext cx="9833548" cy="2693976"/>
          </a:xfrm>
        </p:spPr>
        <p:txBody>
          <a:bodyPr>
            <a:normAutofit/>
          </a:bodyPr>
          <a:lstStyle/>
          <a:p>
            <a:r>
              <a:rPr lang="nl-NL" sz="1900" dirty="0">
                <a:solidFill>
                  <a:srgbClr val="000000"/>
                </a:solidFill>
              </a:rPr>
              <a:t>Tijdsbesteding: voor heel veel cliënten is dit erg moeilijk. Minder mogelijkheden vanwege de VI. Sommigen hebben moeite met tijdsbesef en een gezond dag-nachtritme. </a:t>
            </a:r>
          </a:p>
          <a:p>
            <a:r>
              <a:rPr lang="nl-NL" sz="1900" dirty="0">
                <a:solidFill>
                  <a:srgbClr val="000000"/>
                </a:solidFill>
              </a:rPr>
              <a:t>Informeel netwerk: Velen hebben geen of een beperkt netwerk. Het netwerk kan problemen ervaren met de problematiek en overbelast raken.</a:t>
            </a:r>
          </a:p>
          <a:p>
            <a:r>
              <a:rPr lang="nl-NL" sz="1900" dirty="0">
                <a:solidFill>
                  <a:srgbClr val="000000"/>
                </a:solidFill>
              </a:rPr>
              <a:t>Sociale interacties: Groot risico op interpretatie en miscommunicatie waardoor sneller conflicten en/of relationele problemen ontstaan. Sommigen hebben minder ontwikkelde sociale vaardigheden en meer moeite met het afstemmen op anderen. </a:t>
            </a:r>
          </a:p>
        </p:txBody>
      </p:sp>
      <p:pic>
        <p:nvPicPr>
          <p:cNvPr id="5" name="Opgenomen geluid">
            <a:hlinkClick r:id="" action="ppaction://media"/>
            <a:extLst>
              <a:ext uri="{FF2B5EF4-FFF2-40B4-BE49-F238E27FC236}">
                <a16:creationId xmlns:a16="http://schemas.microsoft.com/office/drawing/2014/main" id="{B86F3B84-05DD-4ABD-B1C0-345C51C376E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940540" y="1032653"/>
            <a:ext cx="989263" cy="989263"/>
          </a:xfrm>
          <a:prstGeom prst="rect">
            <a:avLst/>
          </a:prstGeom>
        </p:spPr>
      </p:pic>
    </p:spTree>
    <p:extLst>
      <p:ext uri="{BB962C8B-B14F-4D97-AF65-F5344CB8AC3E}">
        <p14:creationId xmlns:p14="http://schemas.microsoft.com/office/powerpoint/2010/main" val="253910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0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A0CC17E-930C-4B81-8FC6-4CB42F1F71D8}"/>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leven – Omgeving (1/2)</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FCED78E9-4301-4FE9-94DD-7E1D16D39B36}"/>
              </a:ext>
            </a:extLst>
          </p:cNvPr>
          <p:cNvSpPr>
            <a:spLocks noGrp="1"/>
          </p:cNvSpPr>
          <p:nvPr>
            <p:ph idx="1"/>
          </p:nvPr>
        </p:nvSpPr>
        <p:spPr>
          <a:xfrm>
            <a:off x="1179226" y="3092970"/>
            <a:ext cx="9833548" cy="2693976"/>
          </a:xfrm>
        </p:spPr>
        <p:txBody>
          <a:bodyPr>
            <a:normAutofit fontScale="92500"/>
          </a:bodyPr>
          <a:lstStyle/>
          <a:p>
            <a:r>
              <a:rPr lang="nl-NL" sz="2000" dirty="0">
                <a:solidFill>
                  <a:srgbClr val="000000"/>
                </a:solidFill>
              </a:rPr>
              <a:t>Woonsetting: Kan erg bepalend zijn voor de impact op het dagelijks leven. Er zijn weinig passende woonmogelijkheden terwijl een veilige, op de VI afgestemde omgeving cruciaal lijkt. Een woonvorm kan ondersteunend zijn, maar ook belastend vanwege contact met huisgenoten. </a:t>
            </a:r>
          </a:p>
          <a:p>
            <a:r>
              <a:rPr lang="nl-NL" sz="2000" dirty="0">
                <a:solidFill>
                  <a:srgbClr val="000000"/>
                </a:solidFill>
              </a:rPr>
              <a:t>Werksetting: Regulier werk is vaak niet mogelijk. De impact van de VIxPI lijkt onderschat te worden, de werkdruk is hoog en men ervaart snel onduidelijkheden. Sommigen hebben moeite met samenwerken. Een maatje kan een positieve bijdrage leveren.</a:t>
            </a:r>
          </a:p>
          <a:p>
            <a:r>
              <a:rPr lang="nl-NL" sz="2000" dirty="0">
                <a:solidFill>
                  <a:srgbClr val="000000"/>
                </a:solidFill>
              </a:rPr>
              <a:t>Stigmatisering: Men lijkt zich extra weerbaar te moeten voelen om maatschappelijk vertrouwen te voelen; bijv. bij een kinderwens of het gevoel van uitsluiting bij Corona-maatregelen.</a:t>
            </a:r>
          </a:p>
        </p:txBody>
      </p:sp>
      <p:pic>
        <p:nvPicPr>
          <p:cNvPr id="5" name="8">
            <a:hlinkClick r:id="" action="ppaction://media"/>
            <a:extLst>
              <a:ext uri="{FF2B5EF4-FFF2-40B4-BE49-F238E27FC236}">
                <a16:creationId xmlns:a16="http://schemas.microsoft.com/office/drawing/2014/main" id="{5010184B-B8CC-41EA-A330-E47BE78E194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161489" y="1071054"/>
            <a:ext cx="1029238" cy="1029238"/>
          </a:xfrm>
          <a:prstGeom prst="rect">
            <a:avLst/>
          </a:prstGeom>
        </p:spPr>
      </p:pic>
    </p:spTree>
    <p:extLst>
      <p:ext uri="{BB962C8B-B14F-4D97-AF65-F5344CB8AC3E}">
        <p14:creationId xmlns:p14="http://schemas.microsoft.com/office/powerpoint/2010/main" val="366665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83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A0CC17E-930C-4B81-8FC6-4CB42F1F71D8}"/>
              </a:ext>
            </a:extLst>
          </p:cNvPr>
          <p:cNvSpPr>
            <a:spLocks noGrp="1"/>
          </p:cNvSpPr>
          <p:nvPr>
            <p:ph type="title"/>
          </p:nvPr>
        </p:nvSpPr>
        <p:spPr>
          <a:xfrm>
            <a:off x="1179226" y="826680"/>
            <a:ext cx="9833548" cy="1325563"/>
          </a:xfrm>
        </p:spPr>
        <p:txBody>
          <a:bodyPr>
            <a:normAutofit/>
          </a:bodyPr>
          <a:lstStyle/>
          <a:p>
            <a:pPr algn="ctr"/>
            <a:r>
              <a:rPr lang="nl-NL" sz="4000" b="1">
                <a:solidFill>
                  <a:srgbClr val="FFFFFF"/>
                </a:solidFill>
              </a:rPr>
              <a:t>Kwaliteit van leven – Omgeving (2/2)</a:t>
            </a:r>
            <a:endParaRPr lang="nl-NL" sz="4000">
              <a:solidFill>
                <a:srgbClr val="FFFFFF"/>
              </a:solidFill>
            </a:endParaRPr>
          </a:p>
        </p:txBody>
      </p:sp>
      <p:sp>
        <p:nvSpPr>
          <p:cNvPr id="3" name="Tijdelijke aanduiding voor inhoud 2">
            <a:extLst>
              <a:ext uri="{FF2B5EF4-FFF2-40B4-BE49-F238E27FC236}">
                <a16:creationId xmlns:a16="http://schemas.microsoft.com/office/drawing/2014/main" id="{FCED78E9-4301-4FE9-94DD-7E1D16D39B36}"/>
              </a:ext>
            </a:extLst>
          </p:cNvPr>
          <p:cNvSpPr>
            <a:spLocks noGrp="1"/>
          </p:cNvSpPr>
          <p:nvPr>
            <p:ph idx="1"/>
          </p:nvPr>
        </p:nvSpPr>
        <p:spPr>
          <a:xfrm>
            <a:off x="1179226" y="3092970"/>
            <a:ext cx="9833548" cy="2693976"/>
          </a:xfrm>
        </p:spPr>
        <p:txBody>
          <a:bodyPr>
            <a:normAutofit/>
          </a:bodyPr>
          <a:lstStyle/>
          <a:p>
            <a:r>
              <a:rPr lang="nl-NL" sz="1900" dirty="0">
                <a:solidFill>
                  <a:srgbClr val="000000"/>
                </a:solidFill>
              </a:rPr>
              <a:t>Financiën: Velen hebben relatief weinig inkomsten en zijn afhankelijk van uitkeringen. Veel cliënten hebben moeite met het behouden van overzicht in hun financiën. Er worden sneller impulsieve beslissingen genomen. Soms maakt de omgeving misbruik van deze cliënten. </a:t>
            </a:r>
          </a:p>
          <a:p>
            <a:r>
              <a:rPr lang="nl-NL" sz="1900" dirty="0">
                <a:solidFill>
                  <a:srgbClr val="000000"/>
                </a:solidFill>
              </a:rPr>
              <a:t>Instrumentele Activiteiten Dagelijks Leven: Vaak ervaart men veel moeite met het zelfstandig voeren van een huishouden. Het wonen in een woonvorm kan ondersteunend zijn. </a:t>
            </a:r>
          </a:p>
          <a:p>
            <a:r>
              <a:rPr lang="nl-NL" sz="1900" dirty="0">
                <a:solidFill>
                  <a:srgbClr val="000000"/>
                </a:solidFill>
              </a:rPr>
              <a:t>Justitie: Men kan zich moeilijker in situaties begeven waarin strafbare feiten worden gepleegd.  </a:t>
            </a:r>
          </a:p>
        </p:txBody>
      </p:sp>
      <p:pic>
        <p:nvPicPr>
          <p:cNvPr id="5" name="9">
            <a:hlinkClick r:id="" action="ppaction://media"/>
            <a:extLst>
              <a:ext uri="{FF2B5EF4-FFF2-40B4-BE49-F238E27FC236}">
                <a16:creationId xmlns:a16="http://schemas.microsoft.com/office/drawing/2014/main" id="{FD436BE2-4A31-4928-81D8-9B657A8A5F2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152213" y="1071054"/>
            <a:ext cx="848148" cy="848148"/>
          </a:xfrm>
          <a:prstGeom prst="rect">
            <a:avLst/>
          </a:prstGeom>
        </p:spPr>
      </p:pic>
    </p:spTree>
    <p:extLst>
      <p:ext uri="{BB962C8B-B14F-4D97-AF65-F5344CB8AC3E}">
        <p14:creationId xmlns:p14="http://schemas.microsoft.com/office/powerpoint/2010/main" val="157770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267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2C15203A63E14587477E3C7772FE4C" ma:contentTypeVersion="46" ma:contentTypeDescription="Een nieuw document maken." ma:contentTypeScope="" ma:versionID="c55a9ca9f789fab258a97c192abd31bd">
  <xsd:schema xmlns:xsd="http://www.w3.org/2001/XMLSchema" xmlns:xs="http://www.w3.org/2001/XMLSchema" xmlns:p="http://schemas.microsoft.com/office/2006/metadata/properties" xmlns:ns2="d3fd5419-b2de-4c18-9b2f-0da3d5e2f58b" xmlns:ns3="3167d50b-3c9e-4392-b8a6-50eb2aa37bd5" targetNamespace="http://schemas.microsoft.com/office/2006/metadata/properties" ma:root="true" ma:fieldsID="baad380c19e27eba0b627a7c30eeea3a" ns2:_="" ns3:_="">
    <xsd:import namespace="d3fd5419-b2de-4c18-9b2f-0da3d5e2f58b"/>
    <xsd:import namespace="3167d50b-3c9e-4392-b8a6-50eb2aa37bd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2:SharedWithUsers" minOccurs="0"/>
                <xsd:element ref="ns2:SharedWithDetails" minOccurs="0"/>
                <xsd:element ref="ns3:Anni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fd5419-b2de-4c18-9b2f-0da3d5e2f58b" elementFormDefault="qualified">
    <xsd:import namespace="http://schemas.microsoft.com/office/2006/documentManagement/types"/>
    <xsd:import namespace="http://schemas.microsoft.com/office/infopath/2007/PartnerControls"/>
    <xsd:element name="_dlc_DocId" ma:index="8" nillable="true" ma:displayName="Waarde van de document-id" ma:description="De waarde van de document-id die aan dit item is toegewezen." ma:internalName="_dlc_DocId" ma:readOnly="true">
      <xsd:simpleType>
        <xsd:restriction base="dms:Text"/>
      </xsd:simpleType>
    </xsd:element>
    <xsd:element name="_dlc_DocIdUrl" ma:index="9" nillable="true" ma:displayName="Document-id" ma:description="Permanente koppeling naar dit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67d50b-3c9e-4392-b8a6-50eb2aa37b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Annie" ma:index="23" nillable="true" ma:displayName="Annie" ma:format="Dropdown" ma:list="UserInfo" ma:SharePointGroup="0" ma:internalName="Anni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d3fd5419-b2de-4c18-9b2f-0da3d5e2f58b">QRJM6ETVCEMY-1660112606-17214</_dlc_DocId>
    <_dlc_DocIdUrl xmlns="d3fd5419-b2de-4c18-9b2f-0da3d5e2f58b">
      <Url>https://robertcoppesstichting.sharepoint.com/sites/Onderzoeksprojecten/_layouts/15/DocIdRedir.aspx?ID=QRJM6ETVCEMY-1660112606-17214</Url>
      <Description>QRJM6ETVCEMY-1660112606-17214</Description>
    </_dlc_DocIdUrl>
    <Annie xmlns="3167d50b-3c9e-4392-b8a6-50eb2aa37bd5">
      <UserInfo>
        <DisplayName/>
        <AccountId xsi:nil="true"/>
        <AccountType/>
      </UserInfo>
    </Annie>
  </documentManagement>
</p:properties>
</file>

<file path=customXml/itemProps1.xml><?xml version="1.0" encoding="utf-8"?>
<ds:datastoreItem xmlns:ds="http://schemas.openxmlformats.org/officeDocument/2006/customXml" ds:itemID="{A977F03D-41FD-44C8-9C2A-A702456E78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fd5419-b2de-4c18-9b2f-0da3d5e2f58b"/>
    <ds:schemaRef ds:uri="3167d50b-3c9e-4392-b8a6-50eb2aa37b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1365A2-E677-42BA-9D08-8A94F1E68678}">
  <ds:schemaRefs>
    <ds:schemaRef ds:uri="http://schemas.microsoft.com/sharepoint/v3/contenttype/forms"/>
  </ds:schemaRefs>
</ds:datastoreItem>
</file>

<file path=customXml/itemProps3.xml><?xml version="1.0" encoding="utf-8"?>
<ds:datastoreItem xmlns:ds="http://schemas.openxmlformats.org/officeDocument/2006/customXml" ds:itemID="{50A05E37-9965-4DC2-85FA-CA141B9F1401}">
  <ds:schemaRefs>
    <ds:schemaRef ds:uri="http://schemas.microsoft.com/sharepoint/events"/>
  </ds:schemaRefs>
</ds:datastoreItem>
</file>

<file path=customXml/itemProps4.xml><?xml version="1.0" encoding="utf-8"?>
<ds:datastoreItem xmlns:ds="http://schemas.openxmlformats.org/officeDocument/2006/customXml" ds:itemID="{36C9FC83-5BE7-47EC-A3F8-6311DF9D24A5}">
  <ds:schemaRefs>
    <ds:schemaRef ds:uri="http://schemas.microsoft.com/office/2006/metadata/properties"/>
    <ds:schemaRef ds:uri="http://schemas.microsoft.com/office/infopath/2007/PartnerControls"/>
    <ds:schemaRef ds:uri="d3fd5419-b2de-4c18-9b2f-0da3d5e2f58b"/>
    <ds:schemaRef ds:uri="3167d50b-3c9e-4392-b8a6-50eb2aa37bd5"/>
  </ds:schemaRefs>
</ds:datastoreItem>
</file>

<file path=docProps/app.xml><?xml version="1.0" encoding="utf-8"?>
<Properties xmlns="http://schemas.openxmlformats.org/officeDocument/2006/extended-properties" xmlns:vt="http://schemas.openxmlformats.org/officeDocument/2006/docPropsVTypes">
  <TotalTime>157</TotalTime>
  <Words>3540</Words>
  <Application>Microsoft Office PowerPoint</Application>
  <PresentationFormat>Breedbeeld</PresentationFormat>
  <Paragraphs>139</Paragraphs>
  <Slides>16</Slides>
  <Notes>16</Notes>
  <HiddenSlides>0</HiddenSlides>
  <MMClips>15</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Kantoorthema</vt:lpstr>
      <vt:lpstr>Welkom! </vt:lpstr>
      <vt:lpstr>Psyvis Impactstudie Algemene  Samenvatting </vt:lpstr>
      <vt:lpstr>Samenvatting input van professionals</vt:lpstr>
      <vt:lpstr>Kwaliteit van Leven – Psychisch (1/2)</vt:lpstr>
      <vt:lpstr>Kwaliteit van Leven – Psychisch (2/2)</vt:lpstr>
      <vt:lpstr>Kwaliteit van leven – Fysiek</vt:lpstr>
      <vt:lpstr>Kwaliteit van leven – Sociaal</vt:lpstr>
      <vt:lpstr>Kwaliteit van leven – Omgeving (1/2)</vt:lpstr>
      <vt:lpstr>Kwaliteit van leven – Omgeving (2/2)</vt:lpstr>
      <vt:lpstr>Kwaliteit van zorg (1/3)</vt:lpstr>
      <vt:lpstr>Kwaliteit van zorg (2/3)</vt:lpstr>
      <vt:lpstr>Kwaliteit van zorg (3/3)</vt:lpstr>
      <vt:lpstr>Beïnvloedende factoren</vt:lpstr>
      <vt:lpstr>Als het gaat om de Kwaliteit van Leven, is volgens professionals is de impact het grootst…</vt:lpstr>
      <vt:lpstr>Thema’s om verder te onderzoeken: </vt:lpstr>
      <vt:lpstr>Wat deelname aan de Impactstudie professionals zoal opleverde…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Psyvis Impactstudie Algemene  Samenvatting </dc:title>
  <dc:creator>Marjolein Onnink</dc:creator>
  <cp:lastModifiedBy>Marjolein Onnink</cp:lastModifiedBy>
  <cp:revision>20</cp:revision>
  <dcterms:created xsi:type="dcterms:W3CDTF">2020-08-04T08:41:45Z</dcterms:created>
  <dcterms:modified xsi:type="dcterms:W3CDTF">2020-12-16T14:38:08Z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0x010100C92C15203A63E14587477E3C7772FE4C</vt:lpwstr>
  </property>
  <property fmtid="{D5CDD505-2E9C-101B-9397-08002B2CF9AE}" pid="3" name="_dlc_DocIdItemGuid">
    <vt:lpwstr>104d22e4-ed2c-439d-8418-d58a6ba6de96</vt:lpwstr>
  </property>
</Properties>
</file>